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00" r:id="rId2"/>
    <p:sldId id="257" r:id="rId3"/>
    <p:sldId id="290" r:id="rId4"/>
    <p:sldId id="263" r:id="rId5"/>
    <p:sldId id="266" r:id="rId6"/>
    <p:sldId id="270" r:id="rId7"/>
    <p:sldId id="289" r:id="rId8"/>
    <p:sldId id="271" r:id="rId9"/>
    <p:sldId id="298" r:id="rId10"/>
    <p:sldId id="299" r:id="rId11"/>
    <p:sldId id="277" r:id="rId12"/>
    <p:sldId id="278" r:id="rId13"/>
    <p:sldId id="282" r:id="rId14"/>
    <p:sldId id="292" r:id="rId15"/>
    <p:sldId id="284" r:id="rId16"/>
    <p:sldId id="291" r:id="rId17"/>
    <p:sldId id="293" r:id="rId18"/>
    <p:sldId id="297" r:id="rId19"/>
    <p:sldId id="294" r:id="rId20"/>
    <p:sldId id="295" r:id="rId21"/>
    <p:sldId id="296" r:id="rId22"/>
    <p:sldId id="285" r:id="rId23"/>
    <p:sldId id="286" r:id="rId24"/>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874"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0B1935D-5576-42B9-B04D-C0027C4D04FC}" type="datetimeFigureOut">
              <a:rPr lang="en-IN" smtClean="0"/>
              <a:t>27-05-2024</a:t>
            </a:fld>
            <a:endParaRPr lang="en-IN"/>
          </a:p>
        </p:txBody>
      </p:sp>
      <p:sp>
        <p:nvSpPr>
          <p:cNvPr id="4"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0AD2A5CE-838E-46FA-A9E9-CACB97A24337}" type="slidenum">
              <a:rPr lang="en-IN" smtClean="0"/>
              <a:t>‹#›</a:t>
            </a:fld>
            <a:endParaRPr lang="en-IN"/>
          </a:p>
        </p:txBody>
      </p:sp>
    </p:spTree>
    <p:extLst>
      <p:ext uri="{BB962C8B-B14F-4D97-AF65-F5344CB8AC3E}">
        <p14:creationId xmlns:p14="http://schemas.microsoft.com/office/powerpoint/2010/main" val="2089687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D2A5CE-838E-46FA-A9E9-CACB97A24337}" type="slidenum">
              <a:rPr lang="en-IN" smtClean="0"/>
              <a:t>5</a:t>
            </a:fld>
            <a:endParaRPr lang="en-IN"/>
          </a:p>
        </p:txBody>
      </p:sp>
    </p:spTree>
    <p:extLst>
      <p:ext uri="{BB962C8B-B14F-4D97-AF65-F5344CB8AC3E}">
        <p14:creationId xmlns:p14="http://schemas.microsoft.com/office/powerpoint/2010/main" val="3706727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4285F4"/>
          </a:solidFill>
        </p:spPr>
        <p:txBody>
          <a:bodyPr wrap="square" lIns="0" tIns="0" rIns="0" bIns="0" rtlCol="0"/>
          <a:lstStyle/>
          <a:p>
            <a:endParaRPr/>
          </a:p>
        </p:txBody>
      </p:sp>
      <p:sp>
        <p:nvSpPr>
          <p:cNvPr id="17" name="bk object 17"/>
          <p:cNvSpPr/>
          <p:nvPr/>
        </p:nvSpPr>
        <p:spPr>
          <a:xfrm>
            <a:off x="8246383" y="4245916"/>
            <a:ext cx="897890" cy="897890"/>
          </a:xfrm>
          <a:custGeom>
            <a:avLst/>
            <a:gdLst/>
            <a:ahLst/>
            <a:cxnLst/>
            <a:rect l="l" t="t" r="r" b="b"/>
            <a:pathLst>
              <a:path w="897890" h="897889">
                <a:moveTo>
                  <a:pt x="897598" y="897598"/>
                </a:moveTo>
                <a:lnTo>
                  <a:pt x="0" y="897598"/>
                </a:lnTo>
                <a:lnTo>
                  <a:pt x="897598" y="0"/>
                </a:lnTo>
                <a:lnTo>
                  <a:pt x="897598" y="897598"/>
                </a:lnTo>
                <a:close/>
              </a:path>
            </a:pathLst>
          </a:custGeom>
          <a:solidFill>
            <a:srgbClr val="FFFFFF"/>
          </a:solidFill>
        </p:spPr>
        <p:txBody>
          <a:bodyPr wrap="square" lIns="0" tIns="0" rIns="0" bIns="0" rtlCol="0"/>
          <a:lstStyle/>
          <a:p>
            <a:endParaRPr/>
          </a:p>
        </p:txBody>
      </p:sp>
      <p:sp>
        <p:nvSpPr>
          <p:cNvPr id="18" name="bk object 18"/>
          <p:cNvSpPr/>
          <p:nvPr/>
        </p:nvSpPr>
        <p:spPr>
          <a:xfrm>
            <a:off x="8246383" y="4245866"/>
            <a:ext cx="897890" cy="897890"/>
          </a:xfrm>
          <a:custGeom>
            <a:avLst/>
            <a:gdLst/>
            <a:ahLst/>
            <a:cxnLst/>
            <a:rect l="l" t="t" r="r" b="b"/>
            <a:pathLst>
              <a:path w="897890" h="897889">
                <a:moveTo>
                  <a:pt x="897598" y="897598"/>
                </a:moveTo>
                <a:lnTo>
                  <a:pt x="0" y="897598"/>
                </a:lnTo>
                <a:lnTo>
                  <a:pt x="0" y="149599"/>
                </a:lnTo>
                <a:lnTo>
                  <a:pt x="11384" y="92352"/>
                </a:lnTo>
                <a:lnTo>
                  <a:pt x="43824" y="43824"/>
                </a:lnTo>
                <a:lnTo>
                  <a:pt x="92352" y="11384"/>
                </a:lnTo>
                <a:lnTo>
                  <a:pt x="149599" y="0"/>
                </a:lnTo>
                <a:lnTo>
                  <a:pt x="897598" y="0"/>
                </a:lnTo>
                <a:lnTo>
                  <a:pt x="897598" y="897598"/>
                </a:lnTo>
                <a:close/>
              </a:path>
            </a:pathLst>
          </a:custGeom>
          <a:solidFill>
            <a:srgbClr val="FFFFFF">
              <a:alpha val="68078"/>
            </a:srgbClr>
          </a:solidFill>
        </p:spPr>
        <p:txBody>
          <a:bodyPr wrap="square" lIns="0" tIns="0" rIns="0" bIns="0" rtlCol="0"/>
          <a:lstStyle/>
          <a:p>
            <a:endParaRPr/>
          </a:p>
        </p:txBody>
      </p:sp>
      <p:sp>
        <p:nvSpPr>
          <p:cNvPr id="2" name="Holder 2"/>
          <p:cNvSpPr>
            <a:spLocks noGrp="1"/>
          </p:cNvSpPr>
          <p:nvPr>
            <p:ph type="ctrTitle"/>
          </p:nvPr>
        </p:nvSpPr>
        <p:spPr>
          <a:xfrm>
            <a:off x="463549" y="1896636"/>
            <a:ext cx="8216901" cy="7569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84D9719-792B-4B66-B89B-D3CEDD9A6490}" type="datetime1">
              <a:rPr lang="en-US" smtClean="0"/>
              <a:t>5/27/2024</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12700">
              <a:lnSpc>
                <a:spcPct val="100000"/>
              </a:lnSpc>
              <a:spcBef>
                <a:spcPts val="25"/>
              </a:spcBef>
            </a:pPr>
            <a:fld id="{81D60167-4931-47E6-BA6A-407CBD079E47}" type="slidenum">
              <a:rPr spc="5" dirty="0">
                <a:solidFill>
                  <a:srgbClr val="727272"/>
                </a:solidFill>
              </a:rPr>
              <a:t>‹#›</a:t>
            </a:fld>
            <a:endParaRPr spc="5" dirty="0">
              <a:solidFill>
                <a:srgbClr val="72727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1" i="0">
                <a:solidFill>
                  <a:srgbClr val="727272"/>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F0A1563-4B85-4E62-AEEA-FC5C455F5AE2}" type="datetime1">
              <a:rPr lang="en-US" smtClean="0"/>
              <a:t>5/27/2024</a:t>
            </a:fld>
            <a:endParaRPr lang="en-US"/>
          </a:p>
        </p:txBody>
      </p:sp>
      <p:sp>
        <p:nvSpPr>
          <p:cNvPr id="6" name="Holder 6"/>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12700">
              <a:lnSpc>
                <a:spcPct val="100000"/>
              </a:lnSpc>
              <a:spcBef>
                <a:spcPts val="25"/>
              </a:spcBef>
            </a:pPr>
            <a:fld id="{81D60167-4931-47E6-BA6A-407CBD079E47}" type="slidenum">
              <a:rPr spc="5" dirty="0">
                <a:solidFill>
                  <a:srgbClr val="727272"/>
                </a:solidFill>
              </a:rPr>
              <a:t>‹#›</a:t>
            </a:fld>
            <a:endParaRPr spc="5" dirty="0">
              <a:solidFill>
                <a:srgbClr val="72727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bg1"/>
                </a:solidFill>
                <a:latin typeface="Arial"/>
                <a:cs typeface="Arial"/>
              </a:defRPr>
            </a:lvl1pPr>
          </a:lstStyle>
          <a:p>
            <a:endParaRPr/>
          </a:p>
        </p:txBody>
      </p:sp>
      <p:sp>
        <p:nvSpPr>
          <p:cNvPr id="3" name="Holder 3"/>
          <p:cNvSpPr>
            <a:spLocks noGrp="1"/>
          </p:cNvSpPr>
          <p:nvPr>
            <p:ph sz="half" idx="2"/>
          </p:nvPr>
        </p:nvSpPr>
        <p:spPr>
          <a:xfrm>
            <a:off x="635448" y="857274"/>
            <a:ext cx="3630295" cy="3302000"/>
          </a:xfrm>
          <a:prstGeom prst="rect">
            <a:avLst/>
          </a:prstGeom>
        </p:spPr>
        <p:txBody>
          <a:bodyPr wrap="square" lIns="0" tIns="0" rIns="0" bIns="0">
            <a:spAutoFit/>
          </a:bodyPr>
          <a:lstStyle>
            <a:lvl1pPr>
              <a:defRPr sz="1800" b="0" i="0">
                <a:solidFill>
                  <a:srgbClr val="727272"/>
                </a:solidFill>
                <a:latin typeface="Arial"/>
                <a:cs typeface="Arial"/>
              </a:defRPr>
            </a:lvl1pPr>
          </a:lstStyle>
          <a:p>
            <a:endParaRPr/>
          </a:p>
        </p:txBody>
      </p:sp>
      <p:sp>
        <p:nvSpPr>
          <p:cNvPr id="4" name="Holder 4"/>
          <p:cNvSpPr>
            <a:spLocks noGrp="1"/>
          </p:cNvSpPr>
          <p:nvPr>
            <p:ph sz="half" idx="3"/>
          </p:nvPr>
        </p:nvSpPr>
        <p:spPr>
          <a:xfrm>
            <a:off x="4857793" y="857274"/>
            <a:ext cx="3497579" cy="2892425"/>
          </a:xfrm>
          <a:prstGeom prst="rect">
            <a:avLst/>
          </a:prstGeom>
        </p:spPr>
        <p:txBody>
          <a:bodyPr wrap="square" lIns="0" tIns="0" rIns="0" bIns="0">
            <a:spAutoFit/>
          </a:bodyPr>
          <a:lstStyle>
            <a:lvl1pPr>
              <a:defRPr sz="1800" b="0" i="0">
                <a:solidFill>
                  <a:srgbClr val="727272"/>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D8187FAD-4BEF-49B4-9185-ADD51CC52F56}" type="datetime1">
              <a:rPr lang="en-US" smtClean="0"/>
              <a:t>5/27/2024</a:t>
            </a:fld>
            <a:endParaRPr lang="en-US"/>
          </a:p>
        </p:txBody>
      </p:sp>
      <p:sp>
        <p:nvSpPr>
          <p:cNvPr id="7" name="Holder 7"/>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12700">
              <a:lnSpc>
                <a:spcPct val="100000"/>
              </a:lnSpc>
              <a:spcBef>
                <a:spcPts val="25"/>
              </a:spcBef>
            </a:pPr>
            <a:fld id="{81D60167-4931-47E6-BA6A-407CBD079E47}" type="slidenum">
              <a:rPr spc="5" dirty="0">
                <a:solidFill>
                  <a:srgbClr val="727272"/>
                </a:solidFill>
              </a:rPr>
              <a:t>‹#›</a:t>
            </a:fld>
            <a:endParaRPr spc="5" dirty="0">
              <a:solidFill>
                <a:srgbClr val="72727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FAB84EC-4C85-419A-AE69-C8797C95A2E8}" type="datetime1">
              <a:rPr lang="en-US" smtClean="0"/>
              <a:t>5/27/2024</a:t>
            </a:fld>
            <a:endParaRPr lang="en-US"/>
          </a:p>
        </p:txBody>
      </p:sp>
      <p:sp>
        <p:nvSpPr>
          <p:cNvPr id="5" name="Holder 5"/>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12700">
              <a:lnSpc>
                <a:spcPct val="100000"/>
              </a:lnSpc>
              <a:spcBef>
                <a:spcPts val="25"/>
              </a:spcBef>
            </a:pPr>
            <a:fld id="{81D60167-4931-47E6-BA6A-407CBD079E47}" type="slidenum">
              <a:rPr spc="5" dirty="0">
                <a:solidFill>
                  <a:srgbClr val="727272"/>
                </a:solidFill>
              </a:rPr>
              <a:t>‹#›</a:t>
            </a:fld>
            <a:endParaRPr spc="5" dirty="0">
              <a:solidFill>
                <a:srgbClr val="72727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DE98A0B-BE12-4209-B226-777DE9CFAED9}" type="datetime1">
              <a:rPr lang="en-US" smtClean="0"/>
              <a:t>5/27/2024</a:t>
            </a:fld>
            <a:endParaRPr lang="en-US"/>
          </a:p>
        </p:txBody>
      </p:sp>
      <p:sp>
        <p:nvSpPr>
          <p:cNvPr id="4" name="Holder 4"/>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12700">
              <a:lnSpc>
                <a:spcPct val="100000"/>
              </a:lnSpc>
              <a:spcBef>
                <a:spcPts val="25"/>
              </a:spcBef>
            </a:pPr>
            <a:fld id="{81D60167-4931-47E6-BA6A-407CBD079E47}" type="slidenum">
              <a:rPr spc="5" dirty="0">
                <a:solidFill>
                  <a:srgbClr val="727272"/>
                </a:solidFill>
              </a:rPr>
              <a:t>‹#›</a:t>
            </a:fld>
            <a:endParaRPr spc="5" dirty="0">
              <a:solidFill>
                <a:srgbClr val="72727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56590"/>
          </a:xfrm>
          <a:custGeom>
            <a:avLst/>
            <a:gdLst/>
            <a:ahLst/>
            <a:cxnLst/>
            <a:rect l="l" t="t" r="r" b="b"/>
            <a:pathLst>
              <a:path w="9144000" h="656590">
                <a:moveTo>
                  <a:pt x="0" y="656398"/>
                </a:moveTo>
                <a:lnTo>
                  <a:pt x="9143981" y="656398"/>
                </a:lnTo>
                <a:lnTo>
                  <a:pt x="9143981" y="0"/>
                </a:lnTo>
                <a:lnTo>
                  <a:pt x="0" y="0"/>
                </a:lnTo>
                <a:lnTo>
                  <a:pt x="0" y="656398"/>
                </a:lnTo>
                <a:close/>
              </a:path>
            </a:pathLst>
          </a:custGeom>
          <a:solidFill>
            <a:srgbClr val="4285F4"/>
          </a:solidFill>
        </p:spPr>
        <p:txBody>
          <a:bodyPr wrap="square" lIns="0" tIns="0" rIns="0" bIns="0" rtlCol="0"/>
          <a:lstStyle/>
          <a:p>
            <a:endParaRPr/>
          </a:p>
        </p:txBody>
      </p:sp>
      <p:sp>
        <p:nvSpPr>
          <p:cNvPr id="17" name="bk object 17"/>
          <p:cNvSpPr/>
          <p:nvPr/>
        </p:nvSpPr>
        <p:spPr>
          <a:xfrm>
            <a:off x="0" y="656398"/>
            <a:ext cx="9144000" cy="4487545"/>
          </a:xfrm>
          <a:custGeom>
            <a:avLst/>
            <a:gdLst/>
            <a:ahLst/>
            <a:cxnLst/>
            <a:rect l="l" t="t" r="r" b="b"/>
            <a:pathLst>
              <a:path w="9144000" h="4487545">
                <a:moveTo>
                  <a:pt x="0" y="4487091"/>
                </a:moveTo>
                <a:lnTo>
                  <a:pt x="9143981" y="4487091"/>
                </a:lnTo>
                <a:lnTo>
                  <a:pt x="9143981" y="0"/>
                </a:lnTo>
                <a:lnTo>
                  <a:pt x="0" y="0"/>
                </a:lnTo>
                <a:lnTo>
                  <a:pt x="0" y="4487091"/>
                </a:lnTo>
                <a:close/>
              </a:path>
            </a:pathLst>
          </a:custGeom>
          <a:solidFill>
            <a:srgbClr val="F9F9F9"/>
          </a:solidFill>
        </p:spPr>
        <p:txBody>
          <a:bodyPr wrap="square" lIns="0" tIns="0" rIns="0" bIns="0" rtlCol="0"/>
          <a:lstStyle/>
          <a:p>
            <a:endParaRPr/>
          </a:p>
        </p:txBody>
      </p:sp>
      <p:sp>
        <p:nvSpPr>
          <p:cNvPr id="18" name="bk object 18"/>
          <p:cNvSpPr/>
          <p:nvPr/>
        </p:nvSpPr>
        <p:spPr>
          <a:xfrm>
            <a:off x="8587058" y="4627815"/>
            <a:ext cx="431149" cy="4613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745026" y="566799"/>
            <a:ext cx="7653946" cy="1663700"/>
          </a:xfrm>
          <a:prstGeom prst="rect">
            <a:avLst/>
          </a:prstGeom>
        </p:spPr>
        <p:txBody>
          <a:bodyPr wrap="square" lIns="0" tIns="0" rIns="0" bIns="0">
            <a:spAutoFit/>
          </a:bodyPr>
          <a:lstStyle>
            <a:lvl1pPr>
              <a:defRPr sz="1800" b="0" i="0">
                <a:solidFill>
                  <a:schemeClr val="bg1"/>
                </a:solidFill>
                <a:latin typeface="Arial"/>
                <a:cs typeface="Arial"/>
              </a:defRPr>
            </a:lvl1pPr>
          </a:lstStyle>
          <a:p>
            <a:endParaRPr/>
          </a:p>
        </p:txBody>
      </p:sp>
      <p:sp>
        <p:nvSpPr>
          <p:cNvPr id="3" name="Holder 3"/>
          <p:cNvSpPr>
            <a:spLocks noGrp="1"/>
          </p:cNvSpPr>
          <p:nvPr>
            <p:ph type="body" idx="1"/>
          </p:nvPr>
        </p:nvSpPr>
        <p:spPr>
          <a:xfrm>
            <a:off x="557596" y="964077"/>
            <a:ext cx="8028807" cy="3311525"/>
          </a:xfrm>
          <a:prstGeom prst="rect">
            <a:avLst/>
          </a:prstGeom>
        </p:spPr>
        <p:txBody>
          <a:bodyPr wrap="square" lIns="0" tIns="0" rIns="0" bIns="0">
            <a:spAutoFit/>
          </a:bodyPr>
          <a:lstStyle>
            <a:lvl1pPr>
              <a:defRPr sz="1800" b="1" i="0">
                <a:solidFill>
                  <a:srgbClr val="727272"/>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3979E7C9-FEA0-4012-90DB-0385CC5438E9}" type="datetime1">
              <a:rPr lang="en-US" smtClean="0"/>
              <a:t>5/27/2024</a:t>
            </a:fld>
            <a:endParaRPr lang="en-US"/>
          </a:p>
        </p:txBody>
      </p:sp>
      <p:sp>
        <p:nvSpPr>
          <p:cNvPr id="6" name="Holder 6"/>
          <p:cNvSpPr>
            <a:spLocks noGrp="1"/>
          </p:cNvSpPr>
          <p:nvPr>
            <p:ph type="sldNum" sz="quarter" idx="7"/>
          </p:nvPr>
        </p:nvSpPr>
        <p:spPr>
          <a:xfrm>
            <a:off x="8683828" y="4773713"/>
            <a:ext cx="328295" cy="208279"/>
          </a:xfrm>
          <a:prstGeom prst="rect">
            <a:avLst/>
          </a:prstGeom>
        </p:spPr>
        <p:txBody>
          <a:bodyPr wrap="square" lIns="0" tIns="0" rIns="0" bIns="0">
            <a:spAutoFit/>
          </a:bodyPr>
          <a:lstStyle>
            <a:lvl1pPr>
              <a:defRPr sz="1000" b="0" i="0">
                <a:solidFill>
                  <a:schemeClr val="bg1"/>
                </a:solidFill>
                <a:latin typeface="Arial"/>
                <a:cs typeface="Arial"/>
              </a:defRPr>
            </a:lvl1pPr>
          </a:lstStyle>
          <a:p>
            <a:pPr marL="12700">
              <a:lnSpc>
                <a:spcPct val="100000"/>
              </a:lnSpc>
              <a:spcBef>
                <a:spcPts val="25"/>
              </a:spcBef>
            </a:pPr>
            <a:fld id="{81D60167-4931-47E6-BA6A-407CBD079E47}" type="slidenum">
              <a:rPr spc="5" dirty="0">
                <a:solidFill>
                  <a:srgbClr val="727272"/>
                </a:solidFill>
              </a:rPr>
              <a:t>‹#›</a:t>
            </a:fld>
            <a:endParaRPr spc="5" dirty="0">
              <a:solidFill>
                <a:srgbClr val="727272"/>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infidata.i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6217A-D08C-C0A0-8DC5-781B2D160B8C}"/>
              </a:ext>
            </a:extLst>
          </p:cNvPr>
          <p:cNvSpPr>
            <a:spLocks noGrp="1"/>
          </p:cNvSpPr>
          <p:nvPr>
            <p:ph type="ctrTitle"/>
          </p:nvPr>
        </p:nvSpPr>
        <p:spPr>
          <a:xfrm>
            <a:off x="2819400" y="1903223"/>
            <a:ext cx="3810001" cy="646331"/>
          </a:xfrm>
        </p:spPr>
        <p:txBody>
          <a:bodyPr/>
          <a:lstStyle/>
          <a:p>
            <a:pPr marR="551815" algn="ctr">
              <a:lnSpc>
                <a:spcPct val="100000"/>
              </a:lnSpc>
              <a:spcBef>
                <a:spcPts val="765"/>
              </a:spcBef>
            </a:pPr>
            <a:r>
              <a:rPr lang="en-IN" spc="-5" dirty="0">
                <a:solidFill>
                  <a:schemeClr val="bg1"/>
                </a:solidFill>
                <a:latin typeface="Times New Roman" panose="02020603050405020304" pitchFamily="18" charset="0"/>
                <a:cs typeface="Times New Roman" panose="02020603050405020304" pitchFamily="18" charset="0"/>
              </a:rPr>
              <a:t>A</a:t>
            </a:r>
            <a:r>
              <a:rPr lang="en-IN" spc="-130" dirty="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Internship</a:t>
            </a:r>
            <a:r>
              <a:rPr lang="en-IN" spc="-25" dirty="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Se</a:t>
            </a:r>
            <a:r>
              <a:rPr lang="en-IN" spc="-10" dirty="0">
                <a:solidFill>
                  <a:schemeClr val="bg1"/>
                </a:solidFill>
                <a:latin typeface="Times New Roman" panose="02020603050405020304" pitchFamily="18" charset="0"/>
                <a:cs typeface="Times New Roman" panose="02020603050405020304" pitchFamily="18" charset="0"/>
              </a:rPr>
              <a:t>m</a:t>
            </a:r>
            <a:r>
              <a:rPr lang="en-IN" dirty="0">
                <a:solidFill>
                  <a:schemeClr val="bg1"/>
                </a:solidFill>
                <a:latin typeface="Times New Roman" panose="02020603050405020304" pitchFamily="18" charset="0"/>
                <a:cs typeface="Times New Roman" panose="02020603050405020304" pitchFamily="18" charset="0"/>
              </a:rPr>
              <a:t>in</a:t>
            </a:r>
            <a:r>
              <a:rPr lang="en-IN" spc="5" dirty="0">
                <a:solidFill>
                  <a:schemeClr val="bg1"/>
                </a:solidFill>
                <a:latin typeface="Times New Roman" panose="02020603050405020304" pitchFamily="18" charset="0"/>
                <a:cs typeface="Times New Roman" panose="02020603050405020304" pitchFamily="18" charset="0"/>
              </a:rPr>
              <a:t>a</a:t>
            </a:r>
            <a:r>
              <a:rPr lang="en-IN" dirty="0">
                <a:solidFill>
                  <a:schemeClr val="bg1"/>
                </a:solidFill>
                <a:latin typeface="Times New Roman" panose="02020603050405020304" pitchFamily="18" charset="0"/>
                <a:cs typeface="Times New Roman" panose="02020603050405020304" pitchFamily="18" charset="0"/>
              </a:rPr>
              <a:t>r on</a:t>
            </a:r>
            <a:br>
              <a:rPr lang="en-IN" dirty="0">
                <a:solidFill>
                  <a:schemeClr val="bg1"/>
                </a:solidFill>
                <a:latin typeface="Times New Roman" panose="02020603050405020304" pitchFamily="18" charset="0"/>
                <a:cs typeface="Times New Roman" panose="02020603050405020304" pitchFamily="18" charset="0"/>
              </a:rPr>
            </a:br>
            <a:r>
              <a:rPr lang="en-IN" sz="2400" spc="-10" dirty="0">
                <a:latin typeface="Times New Roman" panose="02020603050405020304" pitchFamily="18" charset="0"/>
                <a:cs typeface="Times New Roman" panose="02020603050405020304" pitchFamily="18" charset="0"/>
              </a:rPr>
              <a:t>“Move Home</a:t>
            </a:r>
            <a:r>
              <a:rPr lang="en-IN" sz="2400" spc="-5"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8D7761E4-427F-D177-7130-511EDC95F855}"/>
              </a:ext>
            </a:extLst>
          </p:cNvPr>
          <p:cNvSpPr>
            <a:spLocks noGrp="1"/>
          </p:cNvSpPr>
          <p:nvPr>
            <p:ph type="subTitle" idx="4"/>
          </p:nvPr>
        </p:nvSpPr>
        <p:spPr>
          <a:xfrm>
            <a:off x="2285997" y="2673668"/>
            <a:ext cx="4625899" cy="2215991"/>
          </a:xfrm>
        </p:spPr>
        <p:txBody>
          <a:bodyPr/>
          <a:lstStyle/>
          <a:p>
            <a:pPr algn="ctr"/>
            <a:r>
              <a:rPr lang="en-IN" spc="-5" dirty="0">
                <a:solidFill>
                  <a:schemeClr val="bg1"/>
                </a:solidFill>
                <a:latin typeface="Times New Roman" panose="02020603050405020304" pitchFamily="18" charset="0"/>
                <a:cs typeface="Times New Roman" panose="02020603050405020304" pitchFamily="18" charset="0"/>
              </a:rPr>
              <a:t>Presented</a:t>
            </a:r>
            <a:r>
              <a:rPr lang="en-IN" spc="-55" dirty="0">
                <a:solidFill>
                  <a:schemeClr val="bg1"/>
                </a:solidFill>
                <a:latin typeface="Times New Roman" panose="02020603050405020304" pitchFamily="18" charset="0"/>
                <a:cs typeface="Times New Roman" panose="02020603050405020304" pitchFamily="18" charset="0"/>
              </a:rPr>
              <a:t> </a:t>
            </a:r>
            <a:r>
              <a:rPr lang="en-IN" spc="-35" dirty="0">
                <a:solidFill>
                  <a:schemeClr val="bg1"/>
                </a:solidFill>
                <a:latin typeface="Times New Roman" panose="02020603050405020304" pitchFamily="18" charset="0"/>
                <a:cs typeface="Times New Roman" panose="02020603050405020304" pitchFamily="18" charset="0"/>
              </a:rPr>
              <a:t>By,</a:t>
            </a:r>
            <a:br>
              <a:rPr lang="en-IN" b="0" dirty="0">
                <a:solidFill>
                  <a:schemeClr val="bg1"/>
                </a:solidFill>
                <a:latin typeface="Times New Roman" panose="02020603050405020304" pitchFamily="18" charset="0"/>
                <a:cs typeface="Times New Roman" panose="02020603050405020304" pitchFamily="18" charset="0"/>
              </a:rPr>
            </a:br>
            <a:r>
              <a:rPr lang="en-IN" b="0" dirty="0">
                <a:solidFill>
                  <a:schemeClr val="bg1"/>
                </a:solidFill>
                <a:latin typeface="Times New Roman" panose="02020603050405020304" pitchFamily="18" charset="0"/>
                <a:cs typeface="Times New Roman" panose="02020603050405020304" pitchFamily="18" charset="0"/>
              </a:rPr>
              <a:t>NAME:</a:t>
            </a:r>
            <a:r>
              <a:rPr lang="en-IN" b="0" spc="-50" dirty="0">
                <a:solidFill>
                  <a:schemeClr val="bg1"/>
                </a:solidFill>
                <a:latin typeface="Times New Roman" panose="02020603050405020304" pitchFamily="18" charset="0"/>
                <a:cs typeface="Times New Roman" panose="02020603050405020304" pitchFamily="18" charset="0"/>
              </a:rPr>
              <a:t> </a:t>
            </a:r>
            <a:r>
              <a:rPr lang="en-IN" b="0" dirty="0">
                <a:solidFill>
                  <a:schemeClr val="bg1"/>
                </a:solidFill>
                <a:latin typeface="Times New Roman" panose="02020603050405020304" pitchFamily="18" charset="0"/>
                <a:cs typeface="Times New Roman" panose="02020603050405020304" pitchFamily="18" charset="0"/>
              </a:rPr>
              <a:t>PRIYA J </a:t>
            </a:r>
            <a:br>
              <a:rPr lang="en-IN" b="0" dirty="0">
                <a:solidFill>
                  <a:schemeClr val="bg1"/>
                </a:solidFill>
                <a:latin typeface="Times New Roman" panose="02020603050405020304" pitchFamily="18" charset="0"/>
                <a:cs typeface="Times New Roman" panose="02020603050405020304" pitchFamily="18" charset="0"/>
              </a:rPr>
            </a:br>
            <a:r>
              <a:rPr lang="en-IN" b="0" spc="-484" dirty="0">
                <a:solidFill>
                  <a:schemeClr val="bg1"/>
                </a:solidFill>
                <a:latin typeface="Times New Roman" panose="02020603050405020304" pitchFamily="18" charset="0"/>
                <a:cs typeface="Times New Roman" panose="02020603050405020304" pitchFamily="18" charset="0"/>
              </a:rPr>
              <a:t> </a:t>
            </a:r>
            <a:r>
              <a:rPr lang="en-IN" b="0" dirty="0">
                <a:solidFill>
                  <a:schemeClr val="bg1"/>
                </a:solidFill>
                <a:latin typeface="Times New Roman" panose="02020603050405020304" pitchFamily="18" charset="0"/>
                <a:cs typeface="Times New Roman" panose="02020603050405020304" pitchFamily="18" charset="0"/>
              </a:rPr>
              <a:t>USN:</a:t>
            </a:r>
            <a:r>
              <a:rPr lang="en-IN" b="0" spc="-15" dirty="0">
                <a:solidFill>
                  <a:schemeClr val="bg1"/>
                </a:solidFill>
                <a:latin typeface="Times New Roman" panose="02020603050405020304" pitchFamily="18" charset="0"/>
                <a:cs typeface="Times New Roman" panose="02020603050405020304" pitchFamily="18" charset="0"/>
              </a:rPr>
              <a:t> 1KI20CS075</a:t>
            </a:r>
            <a:br>
              <a:rPr lang="en-IN" sz="2000" b="0" dirty="0">
                <a:solidFill>
                  <a:schemeClr val="bg1"/>
                </a:solidFill>
                <a:latin typeface="Times New Roman" panose="02020603050405020304" pitchFamily="18" charset="0"/>
                <a:cs typeface="Times New Roman" panose="02020603050405020304" pitchFamily="18" charset="0"/>
              </a:rPr>
            </a:br>
            <a:br>
              <a:rPr lang="en-IN" b="0" dirty="0">
                <a:solidFill>
                  <a:schemeClr val="bg1"/>
                </a:solidFill>
                <a:latin typeface="Times New Roman" panose="02020603050405020304" pitchFamily="18" charset="0"/>
                <a:cs typeface="Times New Roman" panose="02020603050405020304" pitchFamily="18" charset="0"/>
              </a:rPr>
            </a:br>
            <a:r>
              <a:rPr lang="en-IN" spc="-5" dirty="0">
                <a:solidFill>
                  <a:schemeClr val="bg1"/>
                </a:solidFill>
                <a:latin typeface="Times New Roman" panose="02020603050405020304" pitchFamily="18" charset="0"/>
                <a:cs typeface="Times New Roman" panose="02020603050405020304" pitchFamily="18" charset="0"/>
              </a:rPr>
              <a:t>Under</a:t>
            </a:r>
            <a:r>
              <a:rPr lang="en-IN" spc="-40" dirty="0">
                <a:solidFill>
                  <a:schemeClr val="bg1"/>
                </a:solidFill>
                <a:latin typeface="Times New Roman" panose="02020603050405020304" pitchFamily="18" charset="0"/>
                <a:cs typeface="Times New Roman" panose="02020603050405020304" pitchFamily="18" charset="0"/>
              </a:rPr>
              <a:t> </a:t>
            </a:r>
            <a:r>
              <a:rPr lang="en-IN" spc="-5" dirty="0">
                <a:solidFill>
                  <a:schemeClr val="bg1"/>
                </a:solidFill>
                <a:latin typeface="Times New Roman" panose="02020603050405020304" pitchFamily="18" charset="0"/>
                <a:cs typeface="Times New Roman" panose="02020603050405020304" pitchFamily="18" charset="0"/>
              </a:rPr>
              <a:t>the Guidance</a:t>
            </a:r>
            <a:r>
              <a:rPr lang="en-IN" spc="-10" dirty="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of,</a:t>
            </a:r>
            <a:br>
              <a:rPr lang="en-IN" b="0" dirty="0">
                <a:solidFill>
                  <a:schemeClr val="bg1"/>
                </a:solidFill>
                <a:latin typeface="Times New Roman" panose="02020603050405020304" pitchFamily="18" charset="0"/>
                <a:cs typeface="Times New Roman" panose="02020603050405020304" pitchFamily="18" charset="0"/>
              </a:rPr>
            </a:br>
            <a:r>
              <a:rPr lang="en-IN" dirty="0">
                <a:solidFill>
                  <a:schemeClr val="bg1"/>
                </a:solidFill>
                <a:latin typeface="Times New Roman" panose="02020603050405020304" pitchFamily="18" charset="0"/>
                <a:cs typeface="Times New Roman" panose="02020603050405020304" pitchFamily="18" charset="0"/>
              </a:rPr>
              <a:t>Prof. Vidya H A </a:t>
            </a:r>
            <a:r>
              <a:rPr lang="en-IN" sz="1100" b="0" dirty="0">
                <a:solidFill>
                  <a:schemeClr val="bg1"/>
                </a:solidFill>
                <a:latin typeface="Times New Roman" panose="02020603050405020304" pitchFamily="18" charset="0"/>
                <a:cs typeface="Times New Roman" panose="02020603050405020304" pitchFamily="18" charset="0"/>
              </a:rPr>
              <a:t>B.E., </a:t>
            </a:r>
            <a:r>
              <a:rPr lang="en-IN" sz="1100" b="0" dirty="0" err="1">
                <a:solidFill>
                  <a:schemeClr val="bg1"/>
                </a:solidFill>
                <a:latin typeface="Times New Roman" panose="02020603050405020304" pitchFamily="18" charset="0"/>
                <a:cs typeface="Times New Roman" panose="02020603050405020304" pitchFamily="18" charset="0"/>
              </a:rPr>
              <a:t>M.Tech</a:t>
            </a:r>
            <a:r>
              <a:rPr lang="en-IN" sz="1100" b="0" dirty="0">
                <a:solidFill>
                  <a:schemeClr val="bg1"/>
                </a:solidFill>
                <a:latin typeface="Times New Roman" panose="02020603050405020304" pitchFamily="18" charset="0"/>
                <a:cs typeface="Times New Roman" panose="02020603050405020304" pitchFamily="18" charset="0"/>
              </a:rPr>
              <a:t>., (Ph.D.) </a:t>
            </a:r>
            <a:br>
              <a:rPr lang="en-IN" b="0" dirty="0">
                <a:solidFill>
                  <a:schemeClr val="bg1"/>
                </a:solidFill>
                <a:latin typeface="Times New Roman" panose="02020603050405020304" pitchFamily="18" charset="0"/>
                <a:cs typeface="Times New Roman" panose="02020603050405020304" pitchFamily="18" charset="0"/>
              </a:rPr>
            </a:br>
            <a:r>
              <a:rPr lang="en-IN" b="0" dirty="0">
                <a:solidFill>
                  <a:schemeClr val="bg1"/>
                </a:solidFill>
                <a:latin typeface="Times New Roman" panose="02020603050405020304" pitchFamily="18" charset="0"/>
                <a:cs typeface="Times New Roman" panose="02020603050405020304" pitchFamily="18" charset="0"/>
              </a:rPr>
              <a:t>Assistant Professor, </a:t>
            </a:r>
            <a:br>
              <a:rPr lang="en-IN" b="0" dirty="0">
                <a:solidFill>
                  <a:schemeClr val="bg1"/>
                </a:solidFill>
                <a:latin typeface="Times New Roman" panose="02020603050405020304" pitchFamily="18" charset="0"/>
                <a:cs typeface="Times New Roman" panose="02020603050405020304" pitchFamily="18" charset="0"/>
              </a:rPr>
            </a:br>
            <a:r>
              <a:rPr lang="en-IN" b="0" dirty="0">
                <a:solidFill>
                  <a:schemeClr val="bg1"/>
                </a:solidFill>
                <a:latin typeface="Times New Roman" panose="02020603050405020304" pitchFamily="18" charset="0"/>
                <a:cs typeface="Times New Roman" panose="02020603050405020304" pitchFamily="18" charset="0"/>
              </a:rPr>
              <a:t>Dept. of CSE, KIT</a:t>
            </a:r>
          </a:p>
        </p:txBody>
      </p:sp>
      <p:sp>
        <p:nvSpPr>
          <p:cNvPr id="4" name="Slide Number Placeholder 3">
            <a:extLst>
              <a:ext uri="{FF2B5EF4-FFF2-40B4-BE49-F238E27FC236}">
                <a16:creationId xmlns:a16="http://schemas.microsoft.com/office/drawing/2014/main" id="{510FC3C5-EB73-05BB-EBA3-E3E5B1A9092C}"/>
              </a:ext>
            </a:extLst>
          </p:cNvPr>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1</a:t>
            </a:fld>
            <a:endParaRPr lang="en-IN" spc="5" dirty="0">
              <a:solidFill>
                <a:srgbClr val="727272"/>
              </a:solidFill>
            </a:endParaRPr>
          </a:p>
        </p:txBody>
      </p:sp>
      <p:pic>
        <p:nvPicPr>
          <p:cNvPr id="5" name="object 4">
            <a:extLst>
              <a:ext uri="{FF2B5EF4-FFF2-40B4-BE49-F238E27FC236}">
                <a16:creationId xmlns:a16="http://schemas.microsoft.com/office/drawing/2014/main" id="{E27C8A49-1DD3-F36F-06F8-93A0F32E7F4D}"/>
              </a:ext>
            </a:extLst>
          </p:cNvPr>
          <p:cNvPicPr/>
          <p:nvPr/>
        </p:nvPicPr>
        <p:blipFill>
          <a:blip r:embed="rId2" cstate="print"/>
          <a:stretch>
            <a:fillRect/>
          </a:stretch>
        </p:blipFill>
        <p:spPr>
          <a:xfrm>
            <a:off x="463549" y="23529"/>
            <a:ext cx="1066799" cy="1066800"/>
          </a:xfrm>
          <a:prstGeom prst="rect">
            <a:avLst/>
          </a:prstGeom>
        </p:spPr>
      </p:pic>
      <p:pic>
        <p:nvPicPr>
          <p:cNvPr id="6" name="Picture 5">
            <a:extLst>
              <a:ext uri="{FF2B5EF4-FFF2-40B4-BE49-F238E27FC236}">
                <a16:creationId xmlns:a16="http://schemas.microsoft.com/office/drawing/2014/main" id="{C530AD4F-A42B-B2FD-9362-1D8342220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612" y="23529"/>
            <a:ext cx="995363" cy="1132862"/>
          </a:xfrm>
          <a:prstGeom prst="rect">
            <a:avLst/>
          </a:prstGeom>
        </p:spPr>
      </p:pic>
      <p:sp>
        <p:nvSpPr>
          <p:cNvPr id="8" name="TextBox 7">
            <a:extLst>
              <a:ext uri="{FF2B5EF4-FFF2-40B4-BE49-F238E27FC236}">
                <a16:creationId xmlns:a16="http://schemas.microsoft.com/office/drawing/2014/main" id="{050AE374-ED6B-5160-334A-B6E3C03BA45B}"/>
              </a:ext>
            </a:extLst>
          </p:cNvPr>
          <p:cNvSpPr txBox="1"/>
          <p:nvPr/>
        </p:nvSpPr>
        <p:spPr>
          <a:xfrm>
            <a:off x="2232102" y="32190"/>
            <a:ext cx="4679794" cy="1200329"/>
          </a:xfrm>
          <a:prstGeom prst="rect">
            <a:avLst/>
          </a:prstGeom>
          <a:noFill/>
        </p:spPr>
        <p:txBody>
          <a:bodyPr wrap="square">
            <a:spAutoFit/>
          </a:bodyPr>
          <a:lstStyle/>
          <a:p>
            <a:pPr algn="ctr"/>
            <a:r>
              <a:rPr lang="en-IN" sz="1800" dirty="0">
                <a:solidFill>
                  <a:schemeClr val="bg1"/>
                </a:solidFill>
                <a:latin typeface="Times New Roman" panose="02020603050405020304" pitchFamily="18" charset="0"/>
                <a:cs typeface="Times New Roman" panose="02020603050405020304" pitchFamily="18" charset="0"/>
              </a:rPr>
              <a:t>Visvesvaraya Technological University, Jnana </a:t>
            </a:r>
            <a:r>
              <a:rPr lang="en-IN" sz="1800" dirty="0" err="1">
                <a:solidFill>
                  <a:schemeClr val="bg1"/>
                </a:solidFill>
                <a:latin typeface="Times New Roman" panose="02020603050405020304" pitchFamily="18" charset="0"/>
                <a:cs typeface="Times New Roman" panose="02020603050405020304" pitchFamily="18" charset="0"/>
              </a:rPr>
              <a:t>Sangama</a:t>
            </a:r>
            <a:r>
              <a:rPr lang="en-IN" sz="1800" dirty="0">
                <a:solidFill>
                  <a:schemeClr val="bg1"/>
                </a:solidFill>
                <a:latin typeface="Times New Roman" panose="02020603050405020304" pitchFamily="18" charset="0"/>
                <a:cs typeface="Times New Roman" panose="02020603050405020304" pitchFamily="18" charset="0"/>
              </a:rPr>
              <a:t>, Belagavi</a:t>
            </a:r>
          </a:p>
          <a:p>
            <a:pPr algn="ctr"/>
            <a:endParaRPr lang="en-IN" sz="1800" dirty="0">
              <a:solidFill>
                <a:schemeClr val="bg1"/>
              </a:solidFill>
              <a:latin typeface="Times New Roman" panose="02020603050405020304" pitchFamily="18" charset="0"/>
              <a:cs typeface="Times New Roman" panose="02020603050405020304" pitchFamily="18" charset="0"/>
            </a:endParaRPr>
          </a:p>
          <a:p>
            <a:pPr algn="ctr"/>
            <a:r>
              <a:rPr lang="en-IN" b="1" dirty="0" err="1">
                <a:solidFill>
                  <a:schemeClr val="bg1"/>
                </a:solidFill>
                <a:latin typeface="Times New Roman" panose="02020603050405020304" pitchFamily="18" charset="0"/>
                <a:cs typeface="Times New Roman" panose="02020603050405020304" pitchFamily="18" charset="0"/>
              </a:rPr>
              <a:t>Kalpataru</a:t>
            </a:r>
            <a:r>
              <a:rPr lang="en-IN" b="1" dirty="0">
                <a:solidFill>
                  <a:schemeClr val="bg1"/>
                </a:solidFill>
                <a:latin typeface="Times New Roman" panose="02020603050405020304" pitchFamily="18" charset="0"/>
                <a:cs typeface="Times New Roman" panose="02020603050405020304" pitchFamily="18" charset="0"/>
              </a:rPr>
              <a:t> Institute Of Technology, </a:t>
            </a:r>
            <a:r>
              <a:rPr lang="en-IN" b="1" dirty="0" err="1">
                <a:solidFill>
                  <a:schemeClr val="bg1"/>
                </a:solidFill>
                <a:latin typeface="Times New Roman" panose="02020603050405020304" pitchFamily="18" charset="0"/>
                <a:cs typeface="Times New Roman" panose="02020603050405020304" pitchFamily="18" charset="0"/>
              </a:rPr>
              <a:t>Tiptur</a:t>
            </a:r>
            <a:endParaRPr lang="en-IN" sz="18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CAFF1E9-F8A9-F5F9-E9BF-2D2B9585EB41}"/>
              </a:ext>
            </a:extLst>
          </p:cNvPr>
          <p:cNvSpPr txBox="1"/>
          <p:nvPr/>
        </p:nvSpPr>
        <p:spPr>
          <a:xfrm>
            <a:off x="2285999" y="1203348"/>
            <a:ext cx="4572000" cy="646331"/>
          </a:xfrm>
          <a:prstGeom prst="rect">
            <a:avLst/>
          </a:prstGeom>
          <a:noFill/>
        </p:spPr>
        <p:txBody>
          <a:bodyPr wrap="square">
            <a:spAutoFit/>
          </a:bodyPr>
          <a:lstStyle/>
          <a:p>
            <a:pPr algn="ctr"/>
            <a:r>
              <a:rPr lang="en-US" sz="1800" b="1" dirty="0">
                <a:solidFill>
                  <a:schemeClr val="tx2">
                    <a:lumMod val="20000"/>
                    <a:lumOff val="80000"/>
                  </a:schemeClr>
                </a:solidFill>
                <a:latin typeface="Times New Roman"/>
                <a:cs typeface="Times New Roman"/>
              </a:rPr>
              <a:t>Department</a:t>
            </a:r>
            <a:r>
              <a:rPr lang="en-US" sz="1800" b="1" spc="-40" dirty="0">
                <a:solidFill>
                  <a:schemeClr val="tx2">
                    <a:lumMod val="20000"/>
                    <a:lumOff val="80000"/>
                  </a:schemeClr>
                </a:solidFill>
                <a:latin typeface="Times New Roman"/>
                <a:cs typeface="Times New Roman"/>
              </a:rPr>
              <a:t> of </a:t>
            </a:r>
            <a:r>
              <a:rPr lang="en-US" b="1" spc="-40" dirty="0">
                <a:solidFill>
                  <a:schemeClr val="tx2">
                    <a:lumMod val="20000"/>
                    <a:lumOff val="80000"/>
                  </a:schemeClr>
                </a:solidFill>
                <a:latin typeface="Times New Roman"/>
                <a:cs typeface="Times New Roman"/>
              </a:rPr>
              <a:t>Computer Science </a:t>
            </a:r>
            <a:r>
              <a:rPr lang="en-US" sz="1800" b="1" dirty="0">
                <a:solidFill>
                  <a:schemeClr val="tx2">
                    <a:lumMod val="20000"/>
                    <a:lumOff val="80000"/>
                  </a:schemeClr>
                </a:solidFill>
                <a:latin typeface="Times New Roman"/>
                <a:cs typeface="Times New Roman"/>
              </a:rPr>
              <a:t>and</a:t>
            </a:r>
            <a:r>
              <a:rPr lang="en-US" sz="1800" b="1" spc="-30" dirty="0">
                <a:solidFill>
                  <a:schemeClr val="tx2">
                    <a:lumMod val="20000"/>
                    <a:lumOff val="80000"/>
                  </a:schemeClr>
                </a:solidFill>
                <a:latin typeface="Times New Roman"/>
                <a:cs typeface="Times New Roman"/>
              </a:rPr>
              <a:t> </a:t>
            </a:r>
            <a:r>
              <a:rPr lang="en-US" sz="1800" b="1" dirty="0">
                <a:solidFill>
                  <a:schemeClr val="tx2">
                    <a:lumMod val="20000"/>
                    <a:lumOff val="80000"/>
                  </a:schemeClr>
                </a:solidFill>
                <a:latin typeface="Times New Roman"/>
                <a:cs typeface="Times New Roman"/>
              </a:rPr>
              <a:t>Engineering</a:t>
            </a:r>
            <a:endParaRPr lang="en-IN" dirty="0">
              <a:solidFill>
                <a:schemeClr val="tx2">
                  <a:lumMod val="20000"/>
                  <a:lumOff val="80000"/>
                </a:schemeClr>
              </a:solidFill>
            </a:endParaRPr>
          </a:p>
        </p:txBody>
      </p:sp>
    </p:spTree>
    <p:extLst>
      <p:ext uri="{BB962C8B-B14F-4D97-AF65-F5344CB8AC3E}">
        <p14:creationId xmlns:p14="http://schemas.microsoft.com/office/powerpoint/2010/main" val="219043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88B39-C84B-133C-8ED6-A4D8A46E32CC}"/>
              </a:ext>
            </a:extLst>
          </p:cNvPr>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10</a:t>
            </a:fld>
            <a:endParaRPr lang="en-IN" spc="5" dirty="0">
              <a:solidFill>
                <a:srgbClr val="727272"/>
              </a:solidFill>
            </a:endParaRPr>
          </a:p>
        </p:txBody>
      </p:sp>
      <p:sp>
        <p:nvSpPr>
          <p:cNvPr id="4" name="TextBox 3">
            <a:extLst>
              <a:ext uri="{FF2B5EF4-FFF2-40B4-BE49-F238E27FC236}">
                <a16:creationId xmlns:a16="http://schemas.microsoft.com/office/drawing/2014/main" id="{80C3B65B-5CC6-4FFB-1701-F51ACB1B1738}"/>
              </a:ext>
            </a:extLst>
          </p:cNvPr>
          <p:cNvSpPr txBox="1"/>
          <p:nvPr/>
        </p:nvSpPr>
        <p:spPr>
          <a:xfrm>
            <a:off x="457200" y="742950"/>
            <a:ext cx="8077200"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Admin Login: </a:t>
            </a:r>
            <a:r>
              <a:rPr lang="en-US" dirty="0">
                <a:latin typeface="Times New Roman" panose="02020603050405020304" pitchFamily="18" charset="0"/>
                <a:cs typeface="Times New Roman" panose="02020603050405020304" pitchFamily="18" charset="0"/>
              </a:rPr>
              <a:t>A specialized login portal for administrators. It provides access to an admin dashboard where website content, bookings, user accounts, and reviews can be managed effectively.</a:t>
            </a: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Order Details: </a:t>
            </a:r>
            <a:r>
              <a:rPr lang="en-US" dirty="0">
                <a:latin typeface="Times New Roman" panose="02020603050405020304" pitchFamily="18" charset="0"/>
                <a:cs typeface="Times New Roman" panose="02020603050405020304" pitchFamily="18" charset="0"/>
              </a:rPr>
              <a:t>A comprehensive table displaying details like order ID, Customer Name, Moving Date, Pickup Address, Delivery Address, Distance, Total Amount, and various action buttons. This provides administrators with the tools to view, edit, and manage orders seamlessly.</a:t>
            </a: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Enquiry: </a:t>
            </a:r>
            <a:r>
              <a:rPr lang="en-US" dirty="0">
                <a:latin typeface="Times New Roman" panose="02020603050405020304" pitchFamily="18" charset="0"/>
                <a:cs typeface="Times New Roman" panose="02020603050405020304" pitchFamily="18" charset="0"/>
              </a:rPr>
              <a:t>An enquiry form that includes fields for Email and Message, enabling potential customers to ask questions. This feature is geared towards enhancing customer service by facilitating direct communication.</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15C618F-FCB8-39DD-200B-9E3529A48C51}"/>
              </a:ext>
            </a:extLst>
          </p:cNvPr>
          <p:cNvPicPr>
            <a:picLocks noChangeAspect="1"/>
          </p:cNvPicPr>
          <p:nvPr/>
        </p:nvPicPr>
        <p:blipFill>
          <a:blip r:embed="rId2"/>
          <a:stretch>
            <a:fillRect/>
          </a:stretch>
        </p:blipFill>
        <p:spPr>
          <a:xfrm>
            <a:off x="3405187" y="3605271"/>
            <a:ext cx="2181225" cy="1394841"/>
          </a:xfrm>
          <a:prstGeom prst="rect">
            <a:avLst/>
          </a:prstGeom>
        </p:spPr>
      </p:pic>
    </p:spTree>
    <p:extLst>
      <p:ext uri="{BB962C8B-B14F-4D97-AF65-F5344CB8AC3E}">
        <p14:creationId xmlns:p14="http://schemas.microsoft.com/office/powerpoint/2010/main" val="59409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75" y="157743"/>
            <a:ext cx="136906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Times New Roman" panose="02020603050405020304" pitchFamily="18" charset="0"/>
                <a:cs typeface="Times New Roman" panose="02020603050405020304" pitchFamily="18" charset="0"/>
              </a:rPr>
              <a:t>Skills</a:t>
            </a:r>
            <a:r>
              <a:rPr spc="-10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Utilized</a:t>
            </a:r>
          </a:p>
        </p:txBody>
      </p:sp>
      <p:sp>
        <p:nvSpPr>
          <p:cNvPr id="5" name="object 5"/>
          <p:cNvSpPr txBox="1">
            <a:spLocks noGrp="1"/>
          </p:cNvSpPr>
          <p:nvPr>
            <p:ph type="sldNum" sz="quarter" idx="7"/>
          </p:nvPr>
        </p:nvSpPr>
        <p:spPr>
          <a:xfrm>
            <a:off x="8618133" y="4781550"/>
            <a:ext cx="328295" cy="157094"/>
          </a:xfrm>
          <a:prstGeom prst="rect">
            <a:avLst/>
          </a:prstGeom>
        </p:spPr>
        <p:txBody>
          <a:bodyPr vert="horz" wrap="square" lIns="0" tIns="3175" rIns="0" bIns="0" rtlCol="0">
            <a:spAutoFit/>
          </a:bodyPr>
          <a:lstStyle/>
          <a:p>
            <a:pPr marL="160020">
              <a:lnSpc>
                <a:spcPct val="100000"/>
              </a:lnSpc>
              <a:spcBef>
                <a:spcPts val="25"/>
              </a:spcBef>
            </a:pPr>
            <a:r>
              <a:rPr lang="en-IN" spc="5" dirty="0">
                <a:solidFill>
                  <a:schemeClr val="tx1"/>
                </a:solidFill>
              </a:rPr>
              <a:t>9</a:t>
            </a:r>
            <a:endParaRPr spc="5" dirty="0">
              <a:solidFill>
                <a:schemeClr val="tx1"/>
              </a:solidFill>
            </a:endParaRPr>
          </a:p>
        </p:txBody>
      </p:sp>
      <p:sp>
        <p:nvSpPr>
          <p:cNvPr id="3" name="object 3"/>
          <p:cNvSpPr txBox="1"/>
          <p:nvPr/>
        </p:nvSpPr>
        <p:spPr>
          <a:xfrm>
            <a:off x="584995" y="1608375"/>
            <a:ext cx="4520405" cy="1669944"/>
          </a:xfrm>
          <a:prstGeom prst="rect">
            <a:avLst/>
          </a:prstGeom>
        </p:spPr>
        <p:txBody>
          <a:bodyPr vert="horz" wrap="square" lIns="0" tIns="147955" rIns="0" bIns="0" rtlCol="0">
            <a:spAutoFit/>
          </a:bodyPr>
          <a:lstStyle/>
          <a:p>
            <a:pPr marL="429259" indent="-416559">
              <a:lnSpc>
                <a:spcPct val="100000"/>
              </a:lnSpc>
              <a:spcBef>
                <a:spcPts val="1165"/>
              </a:spcBef>
              <a:buAutoNum type="arabicPeriod"/>
              <a:tabLst>
                <a:tab pos="429259" algn="l"/>
                <a:tab pos="429895" algn="l"/>
              </a:tabLst>
            </a:pPr>
            <a:r>
              <a:rPr lang="en-US" sz="1800" spc="5" dirty="0">
                <a:latin typeface="Times New Roman" panose="02020603050405020304" pitchFamily="18" charset="0"/>
                <a:cs typeface="Times New Roman" panose="02020603050405020304" pitchFamily="18" charset="0"/>
              </a:rPr>
              <a:t>Software </a:t>
            </a:r>
            <a:r>
              <a:rPr lang="en-US" sz="1800" spc="-25" dirty="0">
                <a:latin typeface="Times New Roman" panose="02020603050405020304" pitchFamily="18" charset="0"/>
                <a:cs typeface="Times New Roman" panose="02020603050405020304" pitchFamily="18" charset="0"/>
              </a:rPr>
              <a:t>Engineering</a:t>
            </a:r>
            <a:r>
              <a:rPr lang="en-US" sz="1800" spc="-13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Skills.</a:t>
            </a:r>
            <a:endParaRPr lang="en-US" sz="1800" dirty="0">
              <a:latin typeface="Times New Roman" panose="02020603050405020304" pitchFamily="18" charset="0"/>
              <a:cs typeface="Times New Roman" panose="02020603050405020304" pitchFamily="18" charset="0"/>
            </a:endParaRPr>
          </a:p>
          <a:p>
            <a:pPr marL="429259" indent="-416559">
              <a:lnSpc>
                <a:spcPct val="100000"/>
              </a:lnSpc>
              <a:spcBef>
                <a:spcPts val="1065"/>
              </a:spcBef>
              <a:buAutoNum type="arabicPeriod"/>
              <a:tabLst>
                <a:tab pos="429259" algn="l"/>
                <a:tab pos="429895" algn="l"/>
              </a:tabLst>
            </a:pPr>
            <a:r>
              <a:rPr lang="en-US" spc="-15" dirty="0">
                <a:latin typeface="Times New Roman" panose="02020603050405020304" pitchFamily="18" charset="0"/>
                <a:cs typeface="Times New Roman" panose="02020603050405020304" pitchFamily="18" charset="0"/>
              </a:rPr>
              <a:t>Web Application</a:t>
            </a:r>
            <a:r>
              <a:rPr lang="en-US" sz="1800" spc="-15" dirty="0">
                <a:latin typeface="Times New Roman" panose="02020603050405020304" pitchFamily="18" charset="0"/>
                <a:cs typeface="Times New Roman" panose="02020603050405020304" pitchFamily="18" charset="0"/>
              </a:rPr>
              <a:t> Building. </a:t>
            </a:r>
            <a:endParaRPr lang="en-US" sz="1800" dirty="0">
              <a:latin typeface="Times New Roman" panose="02020603050405020304" pitchFamily="18" charset="0"/>
              <a:cs typeface="Times New Roman" panose="02020603050405020304" pitchFamily="18" charset="0"/>
            </a:endParaRPr>
          </a:p>
          <a:p>
            <a:pPr marL="429259" marR="5080" indent="-416559">
              <a:lnSpc>
                <a:spcPct val="149300"/>
              </a:lnSpc>
              <a:buAutoNum type="arabicPeriod"/>
              <a:tabLst>
                <a:tab pos="429259" algn="l"/>
                <a:tab pos="429895" algn="l"/>
              </a:tabLst>
            </a:pPr>
            <a:r>
              <a:rPr lang="en-US" sz="1800" spc="15" dirty="0">
                <a:latin typeface="Times New Roman" panose="02020603050405020304" pitchFamily="18" charset="0"/>
                <a:cs typeface="Times New Roman" panose="02020603050405020304" pitchFamily="18" charset="0"/>
              </a:rPr>
              <a:t>Administrative </a:t>
            </a:r>
            <a:r>
              <a:rPr lang="en-US" sz="1800" spc="-10" dirty="0">
                <a:latin typeface="Times New Roman" panose="02020603050405020304" pitchFamily="18" charset="0"/>
                <a:cs typeface="Times New Roman" panose="02020603050405020304" pitchFamily="18" charset="0"/>
              </a:rPr>
              <a:t>and</a:t>
            </a:r>
            <a:r>
              <a:rPr lang="en-US" sz="1800" spc="-190" dirty="0">
                <a:latin typeface="Times New Roman" panose="02020603050405020304" pitchFamily="18" charset="0"/>
                <a:cs typeface="Times New Roman" panose="02020603050405020304" pitchFamily="18" charset="0"/>
              </a:rPr>
              <a:t> </a:t>
            </a:r>
            <a:r>
              <a:rPr lang="en-US" sz="1800" spc="15" dirty="0">
                <a:latin typeface="Times New Roman" panose="02020603050405020304" pitchFamily="18" charset="0"/>
                <a:cs typeface="Times New Roman" panose="02020603050405020304" pitchFamily="18" charset="0"/>
              </a:rPr>
              <a:t>collaboration  </a:t>
            </a:r>
            <a:r>
              <a:rPr lang="en-US" sz="1800" spc="35" dirty="0">
                <a:latin typeface="Times New Roman" panose="02020603050405020304" pitchFamily="18" charset="0"/>
                <a:cs typeface="Times New Roman" panose="02020603050405020304" pitchFamily="18" charset="0"/>
              </a:rPr>
              <a:t>tools using GitHub.</a:t>
            </a:r>
          </a:p>
        </p:txBody>
      </p:sp>
      <p:sp>
        <p:nvSpPr>
          <p:cNvPr id="4" name="object 4"/>
          <p:cNvSpPr/>
          <p:nvPr/>
        </p:nvSpPr>
        <p:spPr>
          <a:xfrm>
            <a:off x="4972289" y="1378309"/>
            <a:ext cx="3809992" cy="25241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75" y="157743"/>
            <a:ext cx="1369060"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Times New Roman" panose="02020603050405020304" pitchFamily="18" charset="0"/>
                <a:cs typeface="Times New Roman" panose="02020603050405020304" pitchFamily="18" charset="0"/>
              </a:rPr>
              <a:t>Skills</a:t>
            </a:r>
            <a:r>
              <a:rPr spc="-10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Utilized</a:t>
            </a:r>
          </a:p>
        </p:txBody>
      </p:sp>
      <p:sp>
        <p:nvSpPr>
          <p:cNvPr id="5" name="object 5"/>
          <p:cNvSpPr txBox="1">
            <a:spLocks noGrp="1"/>
          </p:cNvSpPr>
          <p:nvPr>
            <p:ph type="sldNum" sz="quarter" idx="7"/>
          </p:nvPr>
        </p:nvSpPr>
        <p:spPr>
          <a:xfrm>
            <a:off x="8534400" y="4781550"/>
            <a:ext cx="381000" cy="157094"/>
          </a:xfrm>
          <a:prstGeom prst="rect">
            <a:avLst/>
          </a:prstGeom>
        </p:spPr>
        <p:txBody>
          <a:bodyPr vert="horz" wrap="square" lIns="0" tIns="3175" rIns="0" bIns="0" rtlCol="0">
            <a:spAutoFit/>
          </a:bodyPr>
          <a:lstStyle/>
          <a:p>
            <a:pPr marL="160020" algn="ctr">
              <a:lnSpc>
                <a:spcPct val="100000"/>
              </a:lnSpc>
              <a:spcBef>
                <a:spcPts val="25"/>
              </a:spcBef>
            </a:pPr>
            <a:r>
              <a:rPr lang="en-IN" spc="5" dirty="0">
                <a:solidFill>
                  <a:schemeClr val="tx1"/>
                </a:solidFill>
              </a:rPr>
              <a:t>10</a:t>
            </a:r>
            <a:endParaRPr spc="5" dirty="0"/>
          </a:p>
        </p:txBody>
      </p:sp>
      <p:sp>
        <p:nvSpPr>
          <p:cNvPr id="4" name="object 4"/>
          <p:cNvSpPr/>
          <p:nvPr/>
        </p:nvSpPr>
        <p:spPr>
          <a:xfrm>
            <a:off x="5510869" y="714792"/>
            <a:ext cx="3633131" cy="3914358"/>
          </a:xfrm>
          <a:prstGeom prst="rect">
            <a:avLst/>
          </a:prstGeom>
          <a:blipFill>
            <a:blip r:embed="rId2" cstate="print"/>
            <a:stretch>
              <a:fillRect/>
            </a:stretch>
          </a:blipFill>
        </p:spPr>
        <p:txBody>
          <a:bodyPr wrap="square" lIns="0" tIns="0" rIns="0" bIns="0" rtlCol="0"/>
          <a:lstStyle/>
          <a:p>
            <a:endParaRPr/>
          </a:p>
        </p:txBody>
      </p:sp>
      <p:sp>
        <p:nvSpPr>
          <p:cNvPr id="3" name="TextBox 2">
            <a:extLst>
              <a:ext uri="{FF2B5EF4-FFF2-40B4-BE49-F238E27FC236}">
                <a16:creationId xmlns:a16="http://schemas.microsoft.com/office/drawing/2014/main" id="{684272EC-964E-E090-2387-9CCAD3CEB40A}"/>
              </a:ext>
            </a:extLst>
          </p:cNvPr>
          <p:cNvSpPr txBox="1"/>
          <p:nvPr/>
        </p:nvSpPr>
        <p:spPr>
          <a:xfrm>
            <a:off x="457200" y="1047750"/>
            <a:ext cx="3633131" cy="37820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Technical skills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Soft skills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Industry-specific knowledge</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Research skills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Creativity</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Project Management</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Adaptability</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Multitasking</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Presentation skills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75" y="157743"/>
            <a:ext cx="1588770" cy="299720"/>
          </a:xfrm>
          <a:prstGeom prst="rect">
            <a:avLst/>
          </a:prstGeom>
        </p:spPr>
        <p:txBody>
          <a:bodyPr vert="horz" wrap="square" lIns="0" tIns="12700" rIns="0" bIns="0" rtlCol="0">
            <a:spAutoFit/>
          </a:bodyPr>
          <a:lstStyle/>
          <a:p>
            <a:pPr marL="12700">
              <a:lnSpc>
                <a:spcPct val="100000"/>
              </a:lnSpc>
              <a:spcBef>
                <a:spcPts val="100"/>
              </a:spcBef>
            </a:pPr>
            <a:r>
              <a:rPr spc="-20" dirty="0">
                <a:latin typeface="Times New Roman" panose="02020603050405020304" pitchFamily="18" charset="0"/>
                <a:cs typeface="Times New Roman" panose="02020603050405020304" pitchFamily="18" charset="0"/>
              </a:rPr>
              <a:t>What </a:t>
            </a:r>
            <a:r>
              <a:rPr spc="-15" dirty="0">
                <a:latin typeface="Times New Roman" panose="02020603050405020304" pitchFamily="18" charset="0"/>
                <a:cs typeface="Times New Roman" panose="02020603050405020304" pitchFamily="18" charset="0"/>
              </a:rPr>
              <a:t>I</a:t>
            </a:r>
            <a:r>
              <a:rPr spc="-145" dirty="0">
                <a:latin typeface="Times New Roman" panose="02020603050405020304" pitchFamily="18" charset="0"/>
                <a:cs typeface="Times New Roman" panose="02020603050405020304" pitchFamily="18" charset="0"/>
              </a:rPr>
              <a:t> </a:t>
            </a:r>
            <a:r>
              <a:rPr spc="-35" dirty="0">
                <a:latin typeface="Times New Roman" panose="02020603050405020304" pitchFamily="18" charset="0"/>
                <a:cs typeface="Times New Roman" panose="02020603050405020304" pitchFamily="18" charset="0"/>
              </a:rPr>
              <a:t>learn</a:t>
            </a:r>
            <a:r>
              <a:rPr lang="en-IN" spc="-35" dirty="0">
                <a:latin typeface="Times New Roman" panose="02020603050405020304" pitchFamily="18" charset="0"/>
                <a:cs typeface="Times New Roman" panose="02020603050405020304" pitchFamily="18" charset="0"/>
              </a:rPr>
              <a:t>t </a:t>
            </a:r>
            <a:r>
              <a:rPr spc="-35" dirty="0">
                <a:latin typeface="Times New Roman" panose="02020603050405020304" pitchFamily="18" charset="0"/>
                <a:cs typeface="Times New Roman" panose="02020603050405020304" pitchFamily="18" charset="0"/>
              </a:rPr>
              <a:t>?</a:t>
            </a:r>
          </a:p>
        </p:txBody>
      </p:sp>
      <p:sp>
        <p:nvSpPr>
          <p:cNvPr id="9" name="object 9"/>
          <p:cNvSpPr txBox="1">
            <a:spLocks noGrp="1"/>
          </p:cNvSpPr>
          <p:nvPr>
            <p:ph type="sldNum" sz="quarter" idx="7"/>
          </p:nvPr>
        </p:nvSpPr>
        <p:spPr>
          <a:xfrm>
            <a:off x="8610600" y="4781550"/>
            <a:ext cx="328295" cy="157094"/>
          </a:xfrm>
          <a:prstGeom prst="rect">
            <a:avLst/>
          </a:prstGeom>
        </p:spPr>
        <p:txBody>
          <a:bodyPr vert="horz" wrap="square" lIns="0" tIns="3175" rIns="0" bIns="0" rtlCol="0">
            <a:spAutoFit/>
          </a:bodyPr>
          <a:lstStyle/>
          <a:p>
            <a:pPr marL="160020">
              <a:lnSpc>
                <a:spcPct val="100000"/>
              </a:lnSpc>
              <a:spcBef>
                <a:spcPts val="25"/>
              </a:spcBef>
            </a:pPr>
            <a:r>
              <a:rPr lang="en-IN" spc="5" dirty="0">
                <a:solidFill>
                  <a:schemeClr val="tx1"/>
                </a:solidFill>
              </a:rPr>
              <a:t>11</a:t>
            </a:r>
            <a:endParaRPr spc="5" dirty="0"/>
          </a:p>
        </p:txBody>
      </p:sp>
      <p:sp>
        <p:nvSpPr>
          <p:cNvPr id="3" name="object 3"/>
          <p:cNvSpPr txBox="1"/>
          <p:nvPr/>
        </p:nvSpPr>
        <p:spPr>
          <a:xfrm>
            <a:off x="544923" y="992529"/>
            <a:ext cx="1686560" cy="29972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Times New Roman" panose="02020603050405020304" pitchFamily="18" charset="0"/>
                <a:cs typeface="Times New Roman" panose="02020603050405020304" pitchFamily="18" charset="0"/>
              </a:rPr>
              <a:t>Technical</a:t>
            </a:r>
            <a:r>
              <a:rPr sz="1800" b="1" spc="-100" dirty="0">
                <a:latin typeface="Arial"/>
                <a:cs typeface="Arial"/>
              </a:rPr>
              <a:t> </a:t>
            </a:r>
            <a:r>
              <a:rPr sz="1800" b="1" spc="-60" dirty="0">
                <a:latin typeface="Arial"/>
                <a:cs typeface="Arial"/>
              </a:rPr>
              <a:t>skills:</a:t>
            </a:r>
            <a:endParaRPr sz="1800" dirty="0">
              <a:latin typeface="Arial"/>
              <a:cs typeface="Arial"/>
            </a:endParaRPr>
          </a:p>
        </p:txBody>
      </p:sp>
      <p:sp>
        <p:nvSpPr>
          <p:cNvPr id="4" name="object 4"/>
          <p:cNvSpPr txBox="1"/>
          <p:nvPr/>
        </p:nvSpPr>
        <p:spPr>
          <a:xfrm>
            <a:off x="635448" y="1476398"/>
            <a:ext cx="2393950" cy="2369495"/>
          </a:xfrm>
          <a:prstGeom prst="rect">
            <a:avLst/>
          </a:prstGeom>
        </p:spPr>
        <p:txBody>
          <a:bodyPr vert="horz" wrap="square" lIns="0" tIns="12700" rIns="0" bIns="0" rtlCol="0">
            <a:spAutoFit/>
          </a:bodyPr>
          <a:lstStyle/>
          <a:p>
            <a:pPr marL="379095" marR="413384" indent="-366395">
              <a:lnSpc>
                <a:spcPct val="149300"/>
              </a:lnSpc>
              <a:spcBef>
                <a:spcPts val="100"/>
              </a:spcBef>
              <a:buChar char="●"/>
              <a:tabLst>
                <a:tab pos="379095" algn="l"/>
                <a:tab pos="379730" algn="l"/>
              </a:tabLst>
            </a:pPr>
            <a:r>
              <a:rPr lang="en-IN" sz="1800" spc="-30" dirty="0">
                <a:latin typeface="Times New Roman" panose="02020603050405020304" pitchFamily="18" charset="0"/>
                <a:cs typeface="Times New Roman" panose="02020603050405020304" pitchFamily="18" charset="0"/>
              </a:rPr>
              <a:t>Advance Java</a:t>
            </a:r>
            <a:endParaRPr sz="1800" dirty="0">
              <a:latin typeface="Times New Roman" panose="02020603050405020304" pitchFamily="18" charset="0"/>
              <a:cs typeface="Times New Roman" panose="02020603050405020304" pitchFamily="18" charset="0"/>
            </a:endParaRPr>
          </a:p>
          <a:p>
            <a:pPr marL="379095" marR="235585" indent="-366395">
              <a:lnSpc>
                <a:spcPct val="149300"/>
              </a:lnSpc>
              <a:buChar char="●"/>
              <a:tabLst>
                <a:tab pos="379095" algn="l"/>
                <a:tab pos="379730" algn="l"/>
              </a:tabLst>
            </a:pPr>
            <a:r>
              <a:rPr lang="en-IN" sz="1800" spc="10" dirty="0">
                <a:latin typeface="Times New Roman" panose="02020603050405020304" pitchFamily="18" charset="0"/>
                <a:cs typeface="Times New Roman" panose="02020603050405020304" pitchFamily="18" charset="0"/>
              </a:rPr>
              <a:t>Web Development</a:t>
            </a:r>
            <a:endParaRPr sz="1800" dirty="0">
              <a:latin typeface="Times New Roman" panose="02020603050405020304" pitchFamily="18" charset="0"/>
              <a:cs typeface="Times New Roman" panose="02020603050405020304" pitchFamily="18" charset="0"/>
            </a:endParaRPr>
          </a:p>
          <a:p>
            <a:pPr marL="379095" indent="-366395">
              <a:lnSpc>
                <a:spcPct val="100000"/>
              </a:lnSpc>
              <a:spcBef>
                <a:spcPts val="1065"/>
              </a:spcBef>
              <a:buChar char="●"/>
              <a:tabLst>
                <a:tab pos="379095" algn="l"/>
                <a:tab pos="379730" algn="l"/>
              </a:tabLst>
            </a:pPr>
            <a:r>
              <a:rPr lang="en-IN" spc="-20" dirty="0">
                <a:latin typeface="Times New Roman" panose="02020603050405020304" pitchFamily="18" charset="0"/>
                <a:cs typeface="Times New Roman" panose="02020603050405020304" pitchFamily="18" charset="0"/>
              </a:rPr>
              <a:t>Database Connectivity</a:t>
            </a:r>
            <a:endParaRPr sz="1800" dirty="0">
              <a:latin typeface="Times New Roman" panose="02020603050405020304" pitchFamily="18" charset="0"/>
              <a:cs typeface="Times New Roman" panose="02020603050405020304" pitchFamily="18" charset="0"/>
            </a:endParaRPr>
          </a:p>
          <a:p>
            <a:pPr marL="379095" indent="-366395">
              <a:lnSpc>
                <a:spcPct val="100000"/>
              </a:lnSpc>
              <a:spcBef>
                <a:spcPts val="1065"/>
              </a:spcBef>
              <a:buChar char="●"/>
              <a:tabLst>
                <a:tab pos="379095" algn="l"/>
                <a:tab pos="379730" algn="l"/>
              </a:tabLst>
            </a:pPr>
            <a:r>
              <a:rPr lang="en-IN" spc="20" dirty="0">
                <a:latin typeface="Times New Roman" panose="02020603050405020304" pitchFamily="18" charset="0"/>
                <a:cs typeface="Times New Roman" panose="02020603050405020304" pitchFamily="18" charset="0"/>
              </a:rPr>
              <a:t>Servlets and JSP</a:t>
            </a:r>
            <a:endParaRPr sz="1800" dirty="0">
              <a:latin typeface="Times New Roman" panose="02020603050405020304" pitchFamily="18" charset="0"/>
              <a:cs typeface="Times New Roman" panose="02020603050405020304" pitchFamily="18" charset="0"/>
            </a:endParaRPr>
          </a:p>
          <a:p>
            <a:pPr marL="12700">
              <a:lnSpc>
                <a:spcPct val="100000"/>
              </a:lnSpc>
              <a:spcBef>
                <a:spcPts val="1065"/>
              </a:spcBef>
              <a:tabLst>
                <a:tab pos="379095" algn="l"/>
                <a:tab pos="379730" algn="l"/>
              </a:tabLst>
            </a:pPr>
            <a:endParaRPr sz="18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3276600" y="987993"/>
            <a:ext cx="1113790" cy="299720"/>
          </a:xfrm>
          <a:prstGeom prst="rect">
            <a:avLst/>
          </a:prstGeom>
        </p:spPr>
        <p:txBody>
          <a:bodyPr vert="horz" wrap="square" lIns="0" tIns="12700" rIns="0" bIns="0" rtlCol="0">
            <a:spAutoFit/>
          </a:bodyPr>
          <a:lstStyle/>
          <a:p>
            <a:pPr marL="12700">
              <a:lnSpc>
                <a:spcPct val="100000"/>
              </a:lnSpc>
              <a:spcBef>
                <a:spcPts val="100"/>
              </a:spcBef>
            </a:pPr>
            <a:r>
              <a:rPr sz="1800" b="1" spc="-35" dirty="0">
                <a:latin typeface="Times New Roman" panose="02020603050405020304" pitchFamily="18" charset="0"/>
                <a:cs typeface="Times New Roman" panose="02020603050405020304" pitchFamily="18" charset="0"/>
              </a:rPr>
              <a:t>Soft</a:t>
            </a:r>
            <a:r>
              <a:rPr sz="1800" b="1" spc="-105" dirty="0">
                <a:latin typeface="Times New Roman" panose="02020603050405020304" pitchFamily="18" charset="0"/>
                <a:cs typeface="Times New Roman" panose="02020603050405020304" pitchFamily="18" charset="0"/>
              </a:rPr>
              <a:t> </a:t>
            </a:r>
            <a:r>
              <a:rPr sz="1800" b="1" spc="-60" dirty="0">
                <a:latin typeface="Times New Roman" panose="02020603050405020304" pitchFamily="18" charset="0"/>
                <a:cs typeface="Times New Roman" panose="02020603050405020304" pitchFamily="18" charset="0"/>
              </a:rPr>
              <a:t>skills:</a:t>
            </a:r>
            <a:endParaRPr sz="18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3367543" y="1476398"/>
            <a:ext cx="2578735" cy="1626023"/>
          </a:xfrm>
          <a:prstGeom prst="rect">
            <a:avLst/>
          </a:prstGeom>
        </p:spPr>
        <p:txBody>
          <a:bodyPr vert="horz" wrap="square" lIns="0" tIns="12700" rIns="0" bIns="0" rtlCol="0">
            <a:spAutoFit/>
          </a:bodyPr>
          <a:lstStyle/>
          <a:p>
            <a:pPr marL="379095" marR="63500" indent="-366395">
              <a:lnSpc>
                <a:spcPct val="149300"/>
              </a:lnSpc>
              <a:spcBef>
                <a:spcPts val="100"/>
              </a:spcBef>
              <a:buChar char="●"/>
              <a:tabLst>
                <a:tab pos="379095" algn="l"/>
                <a:tab pos="379730" algn="l"/>
              </a:tabLst>
            </a:pPr>
            <a:r>
              <a:rPr sz="1800" spc="5" dirty="0">
                <a:latin typeface="Times New Roman" panose="02020603050405020304" pitchFamily="18" charset="0"/>
                <a:cs typeface="Times New Roman" panose="02020603050405020304" pitchFamily="18" charset="0"/>
              </a:rPr>
              <a:t>Teamwork</a:t>
            </a:r>
            <a:endParaRPr lang="en-IN" sz="1800" spc="5" dirty="0">
              <a:latin typeface="Times New Roman" panose="02020603050405020304" pitchFamily="18" charset="0"/>
              <a:cs typeface="Times New Roman" panose="02020603050405020304" pitchFamily="18" charset="0"/>
            </a:endParaRPr>
          </a:p>
          <a:p>
            <a:pPr marL="379095" marR="63500" indent="-366395">
              <a:lnSpc>
                <a:spcPct val="149300"/>
              </a:lnSpc>
              <a:spcBef>
                <a:spcPts val="100"/>
              </a:spcBef>
              <a:buChar char="●"/>
              <a:tabLst>
                <a:tab pos="379095" algn="l"/>
                <a:tab pos="379730" algn="l"/>
              </a:tabLst>
            </a:pPr>
            <a:r>
              <a:rPr sz="1800" spc="10" dirty="0">
                <a:latin typeface="Times New Roman" panose="02020603050405020304" pitchFamily="18" charset="0"/>
                <a:cs typeface="Times New Roman" panose="02020603050405020304" pitchFamily="18" charset="0"/>
              </a:rPr>
              <a:t>Communication</a:t>
            </a:r>
            <a:r>
              <a:rPr sz="1800" spc="-80" dirty="0">
                <a:latin typeface="Times New Roman" panose="02020603050405020304" pitchFamily="18" charset="0"/>
                <a:cs typeface="Times New Roman" panose="02020603050405020304" pitchFamily="18" charset="0"/>
              </a:rPr>
              <a:t> </a:t>
            </a:r>
            <a:r>
              <a:rPr lang="en-IN" spc="20" dirty="0">
                <a:latin typeface="Times New Roman" panose="02020603050405020304" pitchFamily="18" charset="0"/>
                <a:cs typeface="Times New Roman" panose="02020603050405020304" pitchFamily="18" charset="0"/>
              </a:rPr>
              <a:t>S</a:t>
            </a:r>
            <a:r>
              <a:rPr sz="1800" spc="20" dirty="0">
                <a:latin typeface="Times New Roman" panose="02020603050405020304" pitchFamily="18" charset="0"/>
                <a:cs typeface="Times New Roman" panose="02020603050405020304" pitchFamily="18" charset="0"/>
              </a:rPr>
              <a:t>kills</a:t>
            </a:r>
            <a:endParaRPr sz="1800" dirty="0">
              <a:latin typeface="Times New Roman" panose="02020603050405020304" pitchFamily="18" charset="0"/>
              <a:cs typeface="Times New Roman" panose="02020603050405020304" pitchFamily="18" charset="0"/>
            </a:endParaRPr>
          </a:p>
          <a:p>
            <a:pPr marL="379095" marR="604520" indent="-366395">
              <a:lnSpc>
                <a:spcPct val="149300"/>
              </a:lnSpc>
              <a:buChar char="●"/>
              <a:tabLst>
                <a:tab pos="379095" algn="l"/>
                <a:tab pos="379730" algn="l"/>
              </a:tabLst>
            </a:pPr>
            <a:r>
              <a:rPr lang="en-US" spc="-25" dirty="0">
                <a:latin typeface="Times New Roman" panose="02020603050405020304" pitchFamily="18" charset="0"/>
                <a:cs typeface="Times New Roman" panose="02020603050405020304" pitchFamily="18" charset="0"/>
              </a:rPr>
              <a:t>Design</a:t>
            </a:r>
            <a:r>
              <a:rPr sz="1800" spc="-13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Working  </a:t>
            </a:r>
            <a:r>
              <a:rPr lang="en-IN" spc="10" dirty="0">
                <a:latin typeface="Times New Roman" panose="02020603050405020304" pitchFamily="18" charset="0"/>
                <a:cs typeface="Times New Roman" panose="02020603050405020304" pitchFamily="18" charset="0"/>
              </a:rPr>
              <a:t>C</a:t>
            </a:r>
            <a:r>
              <a:rPr sz="1800" spc="10" dirty="0" err="1">
                <a:latin typeface="Times New Roman" panose="02020603050405020304" pitchFamily="18" charset="0"/>
                <a:cs typeface="Times New Roman" panose="02020603050405020304" pitchFamily="18" charset="0"/>
              </a:rPr>
              <a:t>ulture</a:t>
            </a:r>
            <a:endParaRPr sz="18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6185785" y="992529"/>
            <a:ext cx="2031364" cy="299720"/>
          </a:xfrm>
          <a:prstGeom prst="rect">
            <a:avLst/>
          </a:prstGeom>
        </p:spPr>
        <p:txBody>
          <a:bodyPr vert="horz" wrap="square" lIns="0" tIns="12700" rIns="0" bIns="0" rtlCol="0">
            <a:spAutoFit/>
          </a:bodyPr>
          <a:lstStyle/>
          <a:p>
            <a:pPr marL="12700">
              <a:lnSpc>
                <a:spcPct val="100000"/>
              </a:lnSpc>
              <a:spcBef>
                <a:spcPts val="100"/>
              </a:spcBef>
            </a:pPr>
            <a:r>
              <a:rPr sz="1800" b="1" spc="-40" dirty="0">
                <a:latin typeface="Times New Roman" panose="02020603050405020304" pitchFamily="18" charset="0"/>
                <a:cs typeface="Times New Roman" panose="02020603050405020304" pitchFamily="18" charset="0"/>
              </a:rPr>
              <a:t>Management</a:t>
            </a:r>
            <a:r>
              <a:rPr sz="1800" b="1" spc="-125" dirty="0">
                <a:latin typeface="Times New Roman" panose="02020603050405020304" pitchFamily="18" charset="0"/>
                <a:cs typeface="Times New Roman" panose="02020603050405020304" pitchFamily="18" charset="0"/>
              </a:rPr>
              <a:t> </a:t>
            </a:r>
            <a:r>
              <a:rPr sz="1800" b="1" spc="-45" dirty="0">
                <a:latin typeface="Times New Roman" panose="02020603050405020304" pitchFamily="18" charset="0"/>
                <a:cs typeface="Times New Roman" panose="02020603050405020304" pitchFamily="18" charset="0"/>
              </a:rPr>
              <a:t>skills</a:t>
            </a:r>
            <a:r>
              <a:rPr sz="1800" spc="-45"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p:txBody>
      </p:sp>
      <p:sp>
        <p:nvSpPr>
          <p:cNvPr id="8" name="object 8"/>
          <p:cNvSpPr txBox="1"/>
          <p:nvPr/>
        </p:nvSpPr>
        <p:spPr>
          <a:xfrm>
            <a:off x="6187644" y="1476398"/>
            <a:ext cx="2244090" cy="1256370"/>
          </a:xfrm>
          <a:prstGeom prst="rect">
            <a:avLst/>
          </a:prstGeom>
        </p:spPr>
        <p:txBody>
          <a:bodyPr vert="horz" wrap="square" lIns="0" tIns="12700" rIns="0" bIns="0" rtlCol="0">
            <a:spAutoFit/>
          </a:bodyPr>
          <a:lstStyle/>
          <a:p>
            <a:pPr marL="379095" marR="466725" indent="-366395">
              <a:lnSpc>
                <a:spcPct val="149300"/>
              </a:lnSpc>
              <a:spcBef>
                <a:spcPts val="100"/>
              </a:spcBef>
              <a:buChar char="●"/>
              <a:tabLst>
                <a:tab pos="379095" algn="l"/>
                <a:tab pos="379730" algn="l"/>
              </a:tabLst>
            </a:pPr>
            <a:r>
              <a:rPr lang="en-IN" spc="15" dirty="0">
                <a:latin typeface="Times New Roman" panose="02020603050405020304" pitchFamily="18" charset="0"/>
                <a:cs typeface="Times New Roman" panose="02020603050405020304" pitchFamily="18" charset="0"/>
              </a:rPr>
              <a:t>P</a:t>
            </a:r>
            <a:r>
              <a:rPr sz="1800" spc="15" dirty="0" err="1">
                <a:latin typeface="Times New Roman" panose="02020603050405020304" pitchFamily="18" charset="0"/>
                <a:cs typeface="Times New Roman" panose="02020603050405020304" pitchFamily="18" charset="0"/>
              </a:rPr>
              <a:t>roject</a:t>
            </a:r>
            <a:r>
              <a:rPr sz="1800" spc="15" dirty="0">
                <a:latin typeface="Times New Roman" panose="02020603050405020304" pitchFamily="18" charset="0"/>
                <a:cs typeface="Times New Roman" panose="02020603050405020304" pitchFamily="18" charset="0"/>
              </a:rPr>
              <a:t>  </a:t>
            </a:r>
            <a:r>
              <a:rPr lang="en-IN" spc="-10" dirty="0">
                <a:latin typeface="Times New Roman" panose="02020603050405020304" pitchFamily="18" charset="0"/>
                <a:cs typeface="Times New Roman" panose="02020603050405020304" pitchFamily="18" charset="0"/>
              </a:rPr>
              <a:t>M</a:t>
            </a:r>
            <a:r>
              <a:rPr sz="1800" spc="-10" dirty="0" err="1">
                <a:latin typeface="Times New Roman" panose="02020603050405020304" pitchFamily="18" charset="0"/>
                <a:cs typeface="Times New Roman" panose="02020603050405020304" pitchFamily="18" charset="0"/>
              </a:rPr>
              <a:t>anagement</a:t>
            </a:r>
            <a:r>
              <a:rPr sz="1800" spc="-10" dirty="0">
                <a:latin typeface="Times New Roman" panose="02020603050405020304" pitchFamily="18" charset="0"/>
                <a:cs typeface="Times New Roman" panose="02020603050405020304" pitchFamily="18" charset="0"/>
              </a:rPr>
              <a:t>,</a:t>
            </a:r>
            <a:endParaRPr sz="1800" dirty="0">
              <a:latin typeface="Times New Roman" panose="02020603050405020304" pitchFamily="18" charset="0"/>
              <a:cs typeface="Times New Roman" panose="02020603050405020304" pitchFamily="18" charset="0"/>
            </a:endParaRPr>
          </a:p>
          <a:p>
            <a:pPr marL="379095" indent="-366395">
              <a:lnSpc>
                <a:spcPct val="100000"/>
              </a:lnSpc>
              <a:spcBef>
                <a:spcPts val="1065"/>
              </a:spcBef>
              <a:buChar char="●"/>
              <a:tabLst>
                <a:tab pos="379095" algn="l"/>
                <a:tab pos="379730" algn="l"/>
              </a:tabLst>
            </a:pPr>
            <a:r>
              <a:rPr lang="en-IN" spc="35" dirty="0">
                <a:latin typeface="Times New Roman" panose="02020603050405020304" pitchFamily="18" charset="0"/>
                <a:cs typeface="Times New Roman" panose="02020603050405020304" pitchFamily="18" charset="0"/>
              </a:rPr>
              <a:t>T</a:t>
            </a:r>
            <a:r>
              <a:rPr sz="1800" spc="35" dirty="0" err="1">
                <a:latin typeface="Times New Roman" panose="02020603050405020304" pitchFamily="18" charset="0"/>
                <a:cs typeface="Times New Roman" panose="02020603050405020304" pitchFamily="18" charset="0"/>
              </a:rPr>
              <a:t>ime</a:t>
            </a:r>
            <a:r>
              <a:rPr sz="1800" spc="-114" dirty="0">
                <a:latin typeface="Times New Roman" panose="02020603050405020304" pitchFamily="18" charset="0"/>
                <a:cs typeface="Times New Roman" panose="02020603050405020304" pitchFamily="18" charset="0"/>
              </a:rPr>
              <a:t> </a:t>
            </a:r>
            <a:r>
              <a:rPr lang="en-IN" spc="-114" dirty="0">
                <a:latin typeface="Times New Roman" panose="02020603050405020304" pitchFamily="18" charset="0"/>
                <a:cs typeface="Times New Roman" panose="02020603050405020304" pitchFamily="18" charset="0"/>
              </a:rPr>
              <a:t>M</a:t>
            </a:r>
            <a:r>
              <a:rPr sz="1800" dirty="0" err="1">
                <a:latin typeface="Times New Roman" panose="02020603050405020304" pitchFamily="18" charset="0"/>
                <a:cs typeface="Times New Roman" panose="02020603050405020304" pitchFamily="18" charset="0"/>
              </a:rPr>
              <a:t>anagement</a:t>
            </a:r>
            <a:endParaRPr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2430-133D-EFBB-E85F-714BE910AA6C}"/>
              </a:ext>
            </a:extLst>
          </p:cNvPr>
          <p:cNvSpPr>
            <a:spLocks noGrp="1"/>
          </p:cNvSpPr>
          <p:nvPr>
            <p:ph type="title"/>
          </p:nvPr>
        </p:nvSpPr>
        <p:spPr>
          <a:xfrm>
            <a:off x="381000" y="132227"/>
            <a:ext cx="4724400" cy="276999"/>
          </a:xfrm>
        </p:spPr>
        <p:txBody>
          <a:bodyPr/>
          <a:lstStyle/>
          <a:p>
            <a:r>
              <a:rPr lang="en-IN" dirty="0">
                <a:latin typeface="Times New Roman" panose="02020603050405020304" pitchFamily="18" charset="0"/>
                <a:cs typeface="Times New Roman" panose="02020603050405020304" pitchFamily="18" charset="0"/>
              </a:rPr>
              <a:t>Weekly</a:t>
            </a:r>
            <a:r>
              <a:rPr lang="en-IN" dirty="0"/>
              <a:t> Training/ Task Completion</a:t>
            </a:r>
          </a:p>
        </p:txBody>
      </p:sp>
      <p:sp>
        <p:nvSpPr>
          <p:cNvPr id="3" name="Text Placeholder 2">
            <a:extLst>
              <a:ext uri="{FF2B5EF4-FFF2-40B4-BE49-F238E27FC236}">
                <a16:creationId xmlns:a16="http://schemas.microsoft.com/office/drawing/2014/main" id="{DB832F42-A881-187E-647E-1B1A75424EED}"/>
              </a:ext>
            </a:extLst>
          </p:cNvPr>
          <p:cNvSpPr>
            <a:spLocks noGrp="1"/>
          </p:cNvSpPr>
          <p:nvPr>
            <p:ph type="body" idx="1"/>
          </p:nvPr>
        </p:nvSpPr>
        <p:spPr>
          <a:xfrm>
            <a:off x="557596" y="964077"/>
            <a:ext cx="8028807" cy="553998"/>
          </a:xfrm>
        </p:spPr>
        <p:txBody>
          <a:bodyPr/>
          <a:lstStyle/>
          <a:p>
            <a:endParaRPr lang="en-IN" dirty="0"/>
          </a:p>
          <a:p>
            <a:endParaRPr lang="en-IN" dirty="0"/>
          </a:p>
        </p:txBody>
      </p:sp>
      <p:sp>
        <p:nvSpPr>
          <p:cNvPr id="4" name="Slide Number Placeholder 3">
            <a:extLst>
              <a:ext uri="{FF2B5EF4-FFF2-40B4-BE49-F238E27FC236}">
                <a16:creationId xmlns:a16="http://schemas.microsoft.com/office/drawing/2014/main" id="{46EB5618-843E-8C54-0BEA-679AAC8CCF2F}"/>
              </a:ext>
            </a:extLst>
          </p:cNvPr>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14</a:t>
            </a:fld>
            <a:endParaRPr lang="en-IN" spc="5" dirty="0">
              <a:solidFill>
                <a:srgbClr val="727272"/>
              </a:solidFill>
            </a:endParaRPr>
          </a:p>
        </p:txBody>
      </p:sp>
      <p:graphicFrame>
        <p:nvGraphicFramePr>
          <p:cNvPr id="5" name="Table 5">
            <a:extLst>
              <a:ext uri="{FF2B5EF4-FFF2-40B4-BE49-F238E27FC236}">
                <a16:creationId xmlns:a16="http://schemas.microsoft.com/office/drawing/2014/main" id="{49CDAC7F-5330-FD8A-4B61-A578EF58AD1F}"/>
              </a:ext>
            </a:extLst>
          </p:cNvPr>
          <p:cNvGraphicFramePr>
            <a:graphicFrameLocks noGrp="1"/>
          </p:cNvGraphicFramePr>
          <p:nvPr>
            <p:extLst>
              <p:ext uri="{D42A27DB-BD31-4B8C-83A1-F6EECF244321}">
                <p14:modId xmlns:p14="http://schemas.microsoft.com/office/powerpoint/2010/main" val="3925919033"/>
              </p:ext>
            </p:extLst>
          </p:nvPr>
        </p:nvGraphicFramePr>
        <p:xfrm>
          <a:off x="-1" y="666750"/>
          <a:ext cx="9144000" cy="4524431"/>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3922556863"/>
                    </a:ext>
                  </a:extLst>
                </a:gridCol>
                <a:gridCol w="1703585">
                  <a:extLst>
                    <a:ext uri="{9D8B030D-6E8A-4147-A177-3AD203B41FA5}">
                      <a16:colId xmlns:a16="http://schemas.microsoft.com/office/drawing/2014/main" val="2022644513"/>
                    </a:ext>
                  </a:extLst>
                </a:gridCol>
                <a:gridCol w="3130378">
                  <a:extLst>
                    <a:ext uri="{9D8B030D-6E8A-4147-A177-3AD203B41FA5}">
                      <a16:colId xmlns:a16="http://schemas.microsoft.com/office/drawing/2014/main" val="1978843356"/>
                    </a:ext>
                  </a:extLst>
                </a:gridCol>
                <a:gridCol w="3212757">
                  <a:extLst>
                    <a:ext uri="{9D8B030D-6E8A-4147-A177-3AD203B41FA5}">
                      <a16:colId xmlns:a16="http://schemas.microsoft.com/office/drawing/2014/main" val="2662805653"/>
                    </a:ext>
                  </a:extLst>
                </a:gridCol>
              </a:tblGrid>
              <a:tr h="380509">
                <a:tc>
                  <a:txBody>
                    <a:bodyPr/>
                    <a:lstStyle/>
                    <a:p>
                      <a:r>
                        <a:rPr lang="en-IN" sz="1600" dirty="0">
                          <a:latin typeface="Times New Roman" panose="02020603050405020304" pitchFamily="18" charset="0"/>
                          <a:cs typeface="Times New Roman" panose="02020603050405020304" pitchFamily="18" charset="0"/>
                        </a:rPr>
                        <a:t>Week</a:t>
                      </a:r>
                    </a:p>
                  </a:txBody>
                  <a:tcPr/>
                </a:tc>
                <a:tc>
                  <a:txBody>
                    <a:bodyPr/>
                    <a:lstStyle/>
                    <a:p>
                      <a:r>
                        <a:rPr lang="en-IN" sz="1600" dirty="0">
                          <a:latin typeface="Times New Roman" panose="02020603050405020304" pitchFamily="18" charset="0"/>
                          <a:cs typeface="Times New Roman" panose="02020603050405020304" pitchFamily="18" charset="0"/>
                        </a:rPr>
                        <a:t>Date</a:t>
                      </a:r>
                    </a:p>
                  </a:txBody>
                  <a:tcPr/>
                </a:tc>
                <a:tc>
                  <a:txBody>
                    <a:bodyPr/>
                    <a:lstStyle/>
                    <a:p>
                      <a:r>
                        <a:rPr lang="en-IN" sz="1600" dirty="0">
                          <a:latin typeface="Times New Roman" panose="02020603050405020304" pitchFamily="18" charset="0"/>
                          <a:cs typeface="Times New Roman" panose="02020603050405020304" pitchFamily="18" charset="0"/>
                        </a:rPr>
                        <a:t>Training Details</a:t>
                      </a:r>
                    </a:p>
                  </a:txBody>
                  <a:tcPr/>
                </a:tc>
                <a:tc>
                  <a:txBody>
                    <a:bodyPr/>
                    <a:lstStyle/>
                    <a:p>
                      <a:r>
                        <a:rPr lang="en-IN" sz="1600" dirty="0">
                          <a:latin typeface="Times New Roman" panose="02020603050405020304" pitchFamily="18" charset="0"/>
                          <a:cs typeface="Times New Roman" panose="02020603050405020304" pitchFamily="18" charset="0"/>
                        </a:rPr>
                        <a:t>Task Details</a:t>
                      </a:r>
                    </a:p>
                  </a:txBody>
                  <a:tcPr/>
                </a:tc>
                <a:extLst>
                  <a:ext uri="{0D108BD9-81ED-4DB2-BD59-A6C34878D82A}">
                    <a16:rowId xmlns:a16="http://schemas.microsoft.com/office/drawing/2014/main" val="2635822875"/>
                  </a:ext>
                </a:extLst>
              </a:tr>
              <a:tr h="723523">
                <a:tc>
                  <a:txBody>
                    <a:bodyPr/>
                    <a:lstStyle/>
                    <a:p>
                      <a:r>
                        <a:rPr lang="en-IN" sz="1600" dirty="0">
                          <a:latin typeface="Times New Roman" panose="02020603050405020304" pitchFamily="18" charset="0"/>
                          <a:cs typeface="Times New Roman" panose="02020603050405020304" pitchFamily="18" charset="0"/>
                        </a:rPr>
                        <a:t>1</a:t>
                      </a:r>
                    </a:p>
                  </a:txBody>
                  <a:tcPr/>
                </a:tc>
                <a:tc>
                  <a:txBody>
                    <a:bodyPr/>
                    <a:lstStyle/>
                    <a:p>
                      <a:r>
                        <a:rPr lang="en-IN" sz="1600" dirty="0">
                          <a:latin typeface="Times New Roman" panose="02020603050405020304" pitchFamily="18" charset="0"/>
                          <a:cs typeface="Times New Roman" panose="02020603050405020304" pitchFamily="18" charset="0"/>
                        </a:rPr>
                        <a:t>12</a:t>
                      </a:r>
                      <a:r>
                        <a:rPr lang="en-IN" sz="1600" baseline="30000" dirty="0">
                          <a:latin typeface="Times New Roman" panose="02020603050405020304" pitchFamily="18" charset="0"/>
                          <a:cs typeface="Times New Roman" panose="02020603050405020304" pitchFamily="18" charset="0"/>
                        </a:rPr>
                        <a:t>th</a:t>
                      </a:r>
                      <a:r>
                        <a:rPr lang="en-IN" sz="1600" dirty="0">
                          <a:latin typeface="Times New Roman" panose="02020603050405020304" pitchFamily="18" charset="0"/>
                          <a:cs typeface="Times New Roman" panose="02020603050405020304" pitchFamily="18" charset="0"/>
                        </a:rPr>
                        <a:t> Feb 24 to</a:t>
                      </a:r>
                    </a:p>
                    <a:p>
                      <a:r>
                        <a:rPr lang="en-IN" sz="1600" dirty="0">
                          <a:latin typeface="Times New Roman" panose="02020603050405020304" pitchFamily="18" charset="0"/>
                          <a:cs typeface="Times New Roman" panose="02020603050405020304" pitchFamily="18" charset="0"/>
                        </a:rPr>
                        <a:t>24</a:t>
                      </a:r>
                      <a:r>
                        <a:rPr lang="en-IN" sz="1600" baseline="30000" dirty="0">
                          <a:latin typeface="Times New Roman" panose="02020603050405020304" pitchFamily="18" charset="0"/>
                          <a:cs typeface="Times New Roman" panose="02020603050405020304" pitchFamily="18" charset="0"/>
                        </a:rPr>
                        <a:t>th</a:t>
                      </a:r>
                      <a:r>
                        <a:rPr lang="en-IN" sz="1600" dirty="0">
                          <a:latin typeface="Times New Roman" panose="02020603050405020304" pitchFamily="18" charset="0"/>
                          <a:cs typeface="Times New Roman" panose="02020603050405020304" pitchFamily="18" charset="0"/>
                        </a:rPr>
                        <a:t> Feb 24</a:t>
                      </a:r>
                    </a:p>
                  </a:txBody>
                  <a:tcPr/>
                </a:tc>
                <a:tc>
                  <a:txBody>
                    <a:bodyPr/>
                    <a:lstStyle/>
                    <a:p>
                      <a:r>
                        <a:rPr lang="en-IN" sz="1600" dirty="0">
                          <a:latin typeface="Times New Roman" panose="02020603050405020304" pitchFamily="18" charset="0"/>
                          <a:cs typeface="Times New Roman" panose="02020603050405020304" pitchFamily="18" charset="0"/>
                        </a:rPr>
                        <a:t>Core Java: Exception Handling, Constructors, Array of objects, OOPs Concepts.</a:t>
                      </a:r>
                    </a:p>
                  </a:txBody>
                  <a:tcPr/>
                </a:tc>
                <a:tc>
                  <a:txBody>
                    <a:bodyPr/>
                    <a:lstStyle/>
                    <a:p>
                      <a:r>
                        <a:rPr lang="en-IN" sz="1600" dirty="0">
                          <a:latin typeface="Times New Roman" panose="02020603050405020304" pitchFamily="18" charset="0"/>
                          <a:cs typeface="Times New Roman" panose="02020603050405020304" pitchFamily="18" charset="0"/>
                        </a:rPr>
                        <a:t>Coding problems on topics like Little Quiz, Space Boxing, Fizz Buzz, Inheritance, Polymorphism.</a:t>
                      </a:r>
                    </a:p>
                  </a:txBody>
                  <a:tcPr/>
                </a:tc>
                <a:extLst>
                  <a:ext uri="{0D108BD9-81ED-4DB2-BD59-A6C34878D82A}">
                    <a16:rowId xmlns:a16="http://schemas.microsoft.com/office/drawing/2014/main" val="2089187577"/>
                  </a:ext>
                </a:extLst>
              </a:tr>
              <a:tr h="775882">
                <a:tc>
                  <a:txBody>
                    <a:bodyPr/>
                    <a:lstStyle/>
                    <a:p>
                      <a:r>
                        <a:rPr lang="en-IN" sz="1600" dirty="0">
                          <a:latin typeface="Times New Roman" panose="02020603050405020304" pitchFamily="18" charset="0"/>
                          <a:cs typeface="Times New Roman" panose="02020603050405020304" pitchFamily="18" charset="0"/>
                        </a:rPr>
                        <a:t>2</a:t>
                      </a:r>
                    </a:p>
                  </a:txBody>
                  <a:tcPr/>
                </a:tc>
                <a:tc>
                  <a:txBody>
                    <a:bodyPr/>
                    <a:lstStyle/>
                    <a:p>
                      <a:r>
                        <a:rPr lang="en-IN" sz="1600" dirty="0">
                          <a:latin typeface="Times New Roman" panose="02020603050405020304" pitchFamily="18" charset="0"/>
                          <a:cs typeface="Times New Roman" panose="02020603050405020304" pitchFamily="18" charset="0"/>
                        </a:rPr>
                        <a:t>26</a:t>
                      </a:r>
                      <a:r>
                        <a:rPr lang="en-IN" sz="1600" baseline="30000" dirty="0">
                          <a:latin typeface="Times New Roman" panose="02020603050405020304" pitchFamily="18" charset="0"/>
                          <a:cs typeface="Times New Roman" panose="02020603050405020304" pitchFamily="18" charset="0"/>
                        </a:rPr>
                        <a:t>th</a:t>
                      </a:r>
                      <a:r>
                        <a:rPr lang="en-IN" sz="1600" dirty="0">
                          <a:latin typeface="Times New Roman" panose="02020603050405020304" pitchFamily="18" charset="0"/>
                          <a:cs typeface="Times New Roman" panose="02020603050405020304" pitchFamily="18" charset="0"/>
                        </a:rPr>
                        <a:t> Feb 24 to</a:t>
                      </a:r>
                    </a:p>
                    <a:p>
                      <a:r>
                        <a:rPr lang="en-IN" sz="1600" dirty="0">
                          <a:latin typeface="Times New Roman" panose="02020603050405020304" pitchFamily="18" charset="0"/>
                          <a:cs typeface="Times New Roman" panose="02020603050405020304" pitchFamily="18" charset="0"/>
                        </a:rPr>
                        <a:t>2</a:t>
                      </a:r>
                      <a:r>
                        <a:rPr lang="en-IN" sz="1600" baseline="30000" dirty="0">
                          <a:latin typeface="Times New Roman" panose="02020603050405020304" pitchFamily="18" charset="0"/>
                          <a:cs typeface="Times New Roman" panose="02020603050405020304" pitchFamily="18" charset="0"/>
                        </a:rPr>
                        <a:t>nd</a:t>
                      </a:r>
                      <a:r>
                        <a:rPr lang="en-IN" sz="1600" dirty="0">
                          <a:latin typeface="Times New Roman" panose="02020603050405020304" pitchFamily="18" charset="0"/>
                          <a:cs typeface="Times New Roman" panose="02020603050405020304" pitchFamily="18" charset="0"/>
                        </a:rPr>
                        <a:t> Mar 24</a:t>
                      </a:r>
                    </a:p>
                    <a:p>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Java Database Connectivity and SQL Queries.</a:t>
                      </a:r>
                    </a:p>
                  </a:txBody>
                  <a:tcPr/>
                </a:tc>
                <a:tc>
                  <a:txBody>
                    <a:bodyPr/>
                    <a:lstStyle/>
                    <a:p>
                      <a:r>
                        <a:rPr lang="en-US" sz="1600" dirty="0">
                          <a:latin typeface="Times New Roman" panose="02020603050405020304" pitchFamily="18" charset="0"/>
                          <a:cs typeface="Times New Roman" panose="02020603050405020304" pitchFamily="18" charset="0"/>
                        </a:rPr>
                        <a:t>Created and populated multiple tables; executed critical queries successfully.</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72207776"/>
                  </a:ext>
                </a:extLst>
              </a:tr>
              <a:tr h="852082">
                <a:tc>
                  <a:txBody>
                    <a:bodyPr/>
                    <a:lstStyle/>
                    <a:p>
                      <a:r>
                        <a:rPr lang="en-IN" sz="1600" dirty="0">
                          <a:latin typeface="Times New Roman" panose="02020603050405020304" pitchFamily="18" charset="0"/>
                          <a:cs typeface="Times New Roman" panose="02020603050405020304" pitchFamily="18" charset="0"/>
                        </a:rPr>
                        <a:t>3</a:t>
                      </a:r>
                    </a:p>
                  </a:txBody>
                  <a:tcPr/>
                </a:tc>
                <a:tc>
                  <a:txBody>
                    <a:bodyPr/>
                    <a:lstStyle/>
                    <a:p>
                      <a:r>
                        <a:rPr lang="en-IN" sz="1600" dirty="0">
                          <a:latin typeface="Times New Roman" panose="02020603050405020304" pitchFamily="18" charset="0"/>
                          <a:cs typeface="Times New Roman" panose="02020603050405020304" pitchFamily="18" charset="0"/>
                        </a:rPr>
                        <a:t>4</a:t>
                      </a:r>
                      <a:r>
                        <a:rPr lang="en-IN" sz="1600" baseline="30000" dirty="0">
                          <a:latin typeface="Times New Roman" panose="02020603050405020304" pitchFamily="18" charset="0"/>
                          <a:cs typeface="Times New Roman" panose="02020603050405020304" pitchFamily="18" charset="0"/>
                        </a:rPr>
                        <a:t>th</a:t>
                      </a:r>
                      <a:r>
                        <a:rPr lang="en-IN" sz="1600" dirty="0">
                          <a:latin typeface="Times New Roman" panose="02020603050405020304" pitchFamily="18" charset="0"/>
                          <a:cs typeface="Times New Roman" panose="02020603050405020304" pitchFamily="18" charset="0"/>
                        </a:rPr>
                        <a:t> Mar 24 to</a:t>
                      </a:r>
                    </a:p>
                    <a:p>
                      <a:r>
                        <a:rPr lang="en-IN" sz="1600" dirty="0">
                          <a:latin typeface="Times New Roman" panose="02020603050405020304" pitchFamily="18" charset="0"/>
                          <a:cs typeface="Times New Roman" panose="02020603050405020304" pitchFamily="18" charset="0"/>
                        </a:rPr>
                        <a:t>9</a:t>
                      </a:r>
                      <a:r>
                        <a:rPr lang="en-IN" sz="1600" baseline="30000" dirty="0">
                          <a:latin typeface="Times New Roman" panose="02020603050405020304" pitchFamily="18" charset="0"/>
                          <a:cs typeface="Times New Roman" panose="02020603050405020304" pitchFamily="18" charset="0"/>
                        </a:rPr>
                        <a:t>th</a:t>
                      </a:r>
                      <a:r>
                        <a:rPr lang="en-IN" sz="1600" dirty="0">
                          <a:latin typeface="Times New Roman" panose="02020603050405020304" pitchFamily="18" charset="0"/>
                          <a:cs typeface="Times New Roman" panose="02020603050405020304" pitchFamily="18" charset="0"/>
                        </a:rPr>
                        <a:t> Mar 24</a:t>
                      </a:r>
                    </a:p>
                    <a:p>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Trained in HTML, CSS, and web templates for comprehensive web development skills.</a:t>
                      </a:r>
                    </a:p>
                  </a:txBody>
                  <a:tcPr/>
                </a:tc>
                <a:tc>
                  <a:txBody>
                    <a:bodyPr/>
                    <a:lstStyle/>
                    <a:p>
                      <a:r>
                        <a:rPr lang="en-US" sz="1600" dirty="0">
                          <a:latin typeface="Times New Roman" panose="02020603050405020304" pitchFamily="18" charset="0"/>
                          <a:cs typeface="Times New Roman" panose="02020603050405020304" pitchFamily="18" charset="0"/>
                        </a:rPr>
                        <a:t>Crafted various web templates to enhance overall design flexibility.</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39216202"/>
                  </a:ext>
                </a:extLst>
              </a:tr>
              <a:tr h="728200">
                <a:tc>
                  <a:txBody>
                    <a:bodyPr/>
                    <a:lstStyle/>
                    <a:p>
                      <a:r>
                        <a:rPr lang="en-IN" sz="1600" dirty="0">
                          <a:latin typeface="Times New Roman" panose="02020603050405020304" pitchFamily="18" charset="0"/>
                          <a:cs typeface="Times New Roman" panose="02020603050405020304" pitchFamily="18" charset="0"/>
                        </a:rPr>
                        <a:t>4</a:t>
                      </a:r>
                    </a:p>
                  </a:txBody>
                  <a:tcPr/>
                </a:tc>
                <a:tc>
                  <a:txBody>
                    <a:bodyPr/>
                    <a:lstStyle/>
                    <a:p>
                      <a:r>
                        <a:rPr lang="en-IN" sz="1600" dirty="0">
                          <a:latin typeface="Times New Roman" panose="02020603050405020304" pitchFamily="18" charset="0"/>
                          <a:cs typeface="Times New Roman" panose="02020603050405020304" pitchFamily="18" charset="0"/>
                        </a:rPr>
                        <a:t>11</a:t>
                      </a:r>
                      <a:r>
                        <a:rPr lang="en-IN" sz="1600" baseline="30000" dirty="0">
                          <a:latin typeface="Times New Roman" panose="02020603050405020304" pitchFamily="18" charset="0"/>
                          <a:cs typeface="Times New Roman" panose="02020603050405020304" pitchFamily="18" charset="0"/>
                        </a:rPr>
                        <a:t>th</a:t>
                      </a:r>
                      <a:r>
                        <a:rPr lang="en-IN" sz="1600" dirty="0">
                          <a:latin typeface="Times New Roman" panose="02020603050405020304" pitchFamily="18" charset="0"/>
                          <a:cs typeface="Times New Roman" panose="02020603050405020304" pitchFamily="18" charset="0"/>
                        </a:rPr>
                        <a:t> Mar 24 to</a:t>
                      </a:r>
                    </a:p>
                    <a:p>
                      <a:r>
                        <a:rPr lang="en-IN" sz="1600" dirty="0">
                          <a:latin typeface="Times New Roman" panose="02020603050405020304" pitchFamily="18" charset="0"/>
                          <a:cs typeface="Times New Roman" panose="02020603050405020304" pitchFamily="18" charset="0"/>
                        </a:rPr>
                        <a:t>23</a:t>
                      </a:r>
                      <a:r>
                        <a:rPr lang="en-IN" sz="1600" baseline="30000" dirty="0">
                          <a:latin typeface="Times New Roman" panose="02020603050405020304" pitchFamily="18" charset="0"/>
                          <a:cs typeface="Times New Roman" panose="02020603050405020304" pitchFamily="18" charset="0"/>
                        </a:rPr>
                        <a:t>rd</a:t>
                      </a:r>
                      <a:r>
                        <a:rPr lang="en-IN" sz="1600" dirty="0">
                          <a:latin typeface="Times New Roman" panose="02020603050405020304" pitchFamily="18" charset="0"/>
                          <a:cs typeface="Times New Roman" panose="02020603050405020304" pitchFamily="18" charset="0"/>
                        </a:rPr>
                        <a:t> Mar 24</a:t>
                      </a:r>
                    </a:p>
                    <a:p>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Java Server Pages(JSP) and Servlet programming.</a:t>
                      </a:r>
                    </a:p>
                  </a:txBody>
                  <a:tcPr/>
                </a:tc>
                <a:tc>
                  <a:txBody>
                    <a:bodyPr/>
                    <a:lstStyle/>
                    <a:p>
                      <a:r>
                        <a:rPr lang="en-US" sz="1600" dirty="0">
                          <a:latin typeface="Times New Roman" panose="02020603050405020304" pitchFamily="18" charset="0"/>
                          <a:cs typeface="Times New Roman" panose="02020603050405020304" pitchFamily="18" charset="0"/>
                        </a:rPr>
                        <a:t>Develop interactive web pages using JSP and manage requests with Servlets.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4211560"/>
                  </a:ext>
                </a:extLst>
              </a:tr>
              <a:tr h="380509">
                <a:tc>
                  <a:txBody>
                    <a:bodyPr/>
                    <a:lstStyle/>
                    <a:p>
                      <a:r>
                        <a:rPr lang="en-IN" sz="1600" dirty="0">
                          <a:latin typeface="Times New Roman" panose="02020603050405020304" pitchFamily="18" charset="0"/>
                          <a:cs typeface="Times New Roman" panose="02020603050405020304" pitchFamily="18" charset="0"/>
                        </a:rPr>
                        <a:t>5</a:t>
                      </a:r>
                    </a:p>
                  </a:txBody>
                  <a:tcPr/>
                </a:tc>
                <a:tc>
                  <a:txBody>
                    <a:bodyPr/>
                    <a:lstStyle/>
                    <a:p>
                      <a:r>
                        <a:rPr lang="en-IN" sz="1600" dirty="0">
                          <a:latin typeface="Times New Roman" panose="02020603050405020304" pitchFamily="18" charset="0"/>
                          <a:cs typeface="Times New Roman" panose="02020603050405020304" pitchFamily="18" charset="0"/>
                        </a:rPr>
                        <a:t>25</a:t>
                      </a:r>
                      <a:r>
                        <a:rPr lang="en-IN" sz="1600" baseline="30000" dirty="0">
                          <a:latin typeface="Times New Roman" panose="02020603050405020304" pitchFamily="18" charset="0"/>
                          <a:cs typeface="Times New Roman" panose="02020603050405020304" pitchFamily="18" charset="0"/>
                        </a:rPr>
                        <a:t>th</a:t>
                      </a:r>
                      <a:r>
                        <a:rPr lang="en-IN" sz="1600" dirty="0">
                          <a:latin typeface="Times New Roman" panose="02020603050405020304" pitchFamily="18" charset="0"/>
                          <a:cs typeface="Times New Roman" panose="02020603050405020304" pitchFamily="18" charset="0"/>
                        </a:rPr>
                        <a:t> Mar 24 to</a:t>
                      </a:r>
                    </a:p>
                    <a:p>
                      <a:r>
                        <a:rPr lang="en-IN" sz="1600" dirty="0">
                          <a:latin typeface="Times New Roman" panose="02020603050405020304" pitchFamily="18" charset="0"/>
                          <a:cs typeface="Times New Roman" panose="02020603050405020304" pitchFamily="18" charset="0"/>
                        </a:rPr>
                        <a:t>8</a:t>
                      </a:r>
                      <a:r>
                        <a:rPr lang="en-IN" sz="1600" baseline="30000" dirty="0">
                          <a:latin typeface="Times New Roman" panose="02020603050405020304" pitchFamily="18" charset="0"/>
                          <a:cs typeface="Times New Roman" panose="02020603050405020304" pitchFamily="18" charset="0"/>
                        </a:rPr>
                        <a:t>th</a:t>
                      </a:r>
                      <a:r>
                        <a:rPr lang="en-IN" sz="1600" dirty="0">
                          <a:latin typeface="Times New Roman" panose="02020603050405020304" pitchFamily="18" charset="0"/>
                          <a:cs typeface="Times New Roman" panose="02020603050405020304" pitchFamily="18" charset="0"/>
                        </a:rPr>
                        <a:t> Apr 24</a:t>
                      </a:r>
                    </a:p>
                    <a:p>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Test, Project, Presentation.</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Project.</a:t>
                      </a:r>
                    </a:p>
                  </a:txBody>
                  <a:tcPr/>
                </a:tc>
                <a:extLst>
                  <a:ext uri="{0D108BD9-81ED-4DB2-BD59-A6C34878D82A}">
                    <a16:rowId xmlns:a16="http://schemas.microsoft.com/office/drawing/2014/main" val="2493513746"/>
                  </a:ext>
                </a:extLst>
              </a:tr>
            </a:tbl>
          </a:graphicData>
        </a:graphic>
      </p:graphicFrame>
    </p:spTree>
    <p:extLst>
      <p:ext uri="{BB962C8B-B14F-4D97-AF65-F5344CB8AC3E}">
        <p14:creationId xmlns:p14="http://schemas.microsoft.com/office/powerpoint/2010/main" val="3641036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74" y="157743"/>
            <a:ext cx="2419525" cy="299720"/>
          </a:xfrm>
          <a:prstGeom prst="rect">
            <a:avLst/>
          </a:prstGeom>
        </p:spPr>
        <p:txBody>
          <a:bodyPr vert="horz" wrap="square" lIns="0" tIns="12700" rIns="0" bIns="0" rtlCol="0">
            <a:spAutoFit/>
          </a:bodyPr>
          <a:lstStyle/>
          <a:p>
            <a:pPr marL="12700">
              <a:lnSpc>
                <a:spcPct val="100000"/>
              </a:lnSpc>
              <a:spcBef>
                <a:spcPts val="100"/>
              </a:spcBef>
            </a:pPr>
            <a:r>
              <a:rPr dirty="0"/>
              <a:t>Internship</a:t>
            </a:r>
            <a:r>
              <a:rPr spc="-105" dirty="0"/>
              <a:t> </a:t>
            </a:r>
            <a:r>
              <a:rPr lang="en-IN" spc="25" dirty="0"/>
              <a:t>Outcomes</a:t>
            </a:r>
            <a:endParaRPr spc="25" dirty="0"/>
          </a:p>
        </p:txBody>
      </p:sp>
      <p:sp>
        <p:nvSpPr>
          <p:cNvPr id="5" name="object 5"/>
          <p:cNvSpPr txBox="1">
            <a:spLocks noGrp="1"/>
          </p:cNvSpPr>
          <p:nvPr>
            <p:ph type="sldNum" sz="quarter" idx="7"/>
          </p:nvPr>
        </p:nvSpPr>
        <p:spPr>
          <a:xfrm>
            <a:off x="8596536" y="4781550"/>
            <a:ext cx="328295" cy="157094"/>
          </a:xfrm>
          <a:prstGeom prst="rect">
            <a:avLst/>
          </a:prstGeom>
        </p:spPr>
        <p:txBody>
          <a:bodyPr vert="horz" wrap="square" lIns="0" tIns="3175" rIns="0" bIns="0" rtlCol="0">
            <a:spAutoFit/>
          </a:bodyPr>
          <a:lstStyle/>
          <a:p>
            <a:pPr marL="160020">
              <a:lnSpc>
                <a:spcPct val="100000"/>
              </a:lnSpc>
              <a:spcBef>
                <a:spcPts val="25"/>
              </a:spcBef>
            </a:pPr>
            <a:fld id="{81D60167-4931-47E6-BA6A-407CBD079E47}" type="slidenum">
              <a:rPr spc="5" dirty="0">
                <a:solidFill>
                  <a:schemeClr val="tx1"/>
                </a:solidFill>
              </a:rPr>
              <a:t>15</a:t>
            </a:fld>
            <a:endParaRPr spc="5" dirty="0">
              <a:solidFill>
                <a:schemeClr val="tx1"/>
              </a:solidFill>
            </a:endParaRPr>
          </a:p>
        </p:txBody>
      </p:sp>
      <p:sp>
        <p:nvSpPr>
          <p:cNvPr id="3" name="object 3"/>
          <p:cNvSpPr/>
          <p:nvPr/>
        </p:nvSpPr>
        <p:spPr>
          <a:xfrm>
            <a:off x="5572038" y="1007148"/>
            <a:ext cx="3352793" cy="348614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04800" y="1024005"/>
            <a:ext cx="4672330" cy="2323713"/>
          </a:xfrm>
          <a:prstGeom prst="rect">
            <a:avLst/>
          </a:prstGeom>
        </p:spPr>
        <p:txBody>
          <a:bodyPr vert="horz" wrap="square" lIns="0" tIns="12700" rIns="0" bIns="0" rtlCol="0">
            <a:spAutoFit/>
          </a:bodyPr>
          <a:lstStyle/>
          <a:p>
            <a:pPr>
              <a:lnSpc>
                <a:spcPct val="100000"/>
              </a:lnSpc>
              <a:spcBef>
                <a:spcPts val="15"/>
              </a:spcBef>
            </a:pPr>
            <a:endParaRPr sz="2350" dirty="0">
              <a:latin typeface="Times New Roman" panose="02020603050405020304" pitchFamily="18" charset="0"/>
              <a:cs typeface="Times New Roman" panose="02020603050405020304" pitchFamily="18" charset="0"/>
            </a:endParaRPr>
          </a:p>
          <a:p>
            <a:pPr marL="469900" indent="-367030">
              <a:lnSpc>
                <a:spcPct val="100000"/>
              </a:lnSpc>
              <a:buChar char="●"/>
              <a:tabLst>
                <a:tab pos="469265" algn="l"/>
                <a:tab pos="469900" algn="l"/>
              </a:tabLst>
            </a:pPr>
            <a:r>
              <a:rPr lang="en-IN" sz="1800" spc="5" dirty="0">
                <a:latin typeface="Times New Roman" panose="02020603050405020304" pitchFamily="18" charset="0"/>
                <a:cs typeface="Times New Roman" panose="02020603050405020304" pitchFamily="18" charset="0"/>
              </a:rPr>
              <a:t>Now I am able to design applications</a:t>
            </a:r>
            <a:endParaRPr sz="1800" dirty="0">
              <a:latin typeface="Times New Roman" panose="02020603050405020304" pitchFamily="18" charset="0"/>
              <a:cs typeface="Times New Roman" panose="02020603050405020304" pitchFamily="18" charset="0"/>
            </a:endParaRPr>
          </a:p>
          <a:p>
            <a:pPr marL="469900" indent="-367030">
              <a:lnSpc>
                <a:spcPct val="100000"/>
              </a:lnSpc>
              <a:spcBef>
                <a:spcPts val="1065"/>
              </a:spcBef>
              <a:buChar char="●"/>
              <a:tabLst>
                <a:tab pos="469265" algn="l"/>
                <a:tab pos="469900" algn="l"/>
              </a:tabLst>
            </a:pPr>
            <a:r>
              <a:rPr lang="en-IN" spc="-30" dirty="0">
                <a:latin typeface="Times New Roman" panose="02020603050405020304" pitchFamily="18" charset="0"/>
                <a:cs typeface="Times New Roman" panose="02020603050405020304" pitchFamily="18" charset="0"/>
              </a:rPr>
              <a:t>Working with SDLC Approach</a:t>
            </a:r>
          </a:p>
          <a:p>
            <a:pPr marL="469900" indent="-367030">
              <a:lnSpc>
                <a:spcPct val="100000"/>
              </a:lnSpc>
              <a:spcBef>
                <a:spcPts val="1065"/>
              </a:spcBef>
              <a:buChar char="●"/>
              <a:tabLst>
                <a:tab pos="469265" algn="l"/>
                <a:tab pos="469900" algn="l"/>
              </a:tabLst>
            </a:pPr>
            <a:r>
              <a:rPr lang="en-IN" spc="-30" dirty="0">
                <a:latin typeface="Times New Roman" panose="02020603050405020304" pitchFamily="18" charset="0"/>
                <a:cs typeface="Times New Roman" panose="02020603050405020304" pitchFamily="18" charset="0"/>
              </a:rPr>
              <a:t>Utilizing the J2EE Framework</a:t>
            </a:r>
          </a:p>
          <a:p>
            <a:pPr marL="469900" indent="-367030">
              <a:lnSpc>
                <a:spcPct val="100000"/>
              </a:lnSpc>
              <a:spcBef>
                <a:spcPts val="1065"/>
              </a:spcBef>
              <a:buChar char="●"/>
              <a:tabLst>
                <a:tab pos="469265" algn="l"/>
                <a:tab pos="469900" algn="l"/>
              </a:tabLst>
            </a:pPr>
            <a:r>
              <a:rPr sz="1800" spc="-10" dirty="0">
                <a:latin typeface="Times New Roman" panose="02020603050405020304" pitchFamily="18" charset="0"/>
                <a:cs typeface="Times New Roman" panose="02020603050405020304" pitchFamily="18" charset="0"/>
              </a:rPr>
              <a:t>Growth </a:t>
            </a:r>
            <a:r>
              <a:rPr sz="1800" spc="-6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Critical </a:t>
            </a:r>
            <a:r>
              <a:rPr sz="1800" dirty="0">
                <a:latin typeface="Times New Roman" panose="02020603050405020304" pitchFamily="18" charset="0"/>
                <a:cs typeface="Times New Roman" panose="02020603050405020304" pitchFamily="18" charset="0"/>
              </a:rPr>
              <a:t>Thinking </a:t>
            </a:r>
            <a:r>
              <a:rPr sz="1800" spc="-10" dirty="0">
                <a:latin typeface="Times New Roman" panose="02020603050405020304" pitchFamily="18" charset="0"/>
                <a:cs typeface="Times New Roman" panose="02020603050405020304" pitchFamily="18" charset="0"/>
              </a:rPr>
              <a:t>and</a:t>
            </a:r>
            <a:r>
              <a:rPr sz="1800" spc="-235" dirty="0">
                <a:latin typeface="Times New Roman" panose="02020603050405020304" pitchFamily="18" charset="0"/>
                <a:cs typeface="Times New Roman" panose="02020603050405020304" pitchFamily="18" charset="0"/>
              </a:rPr>
              <a:t> </a:t>
            </a:r>
            <a:r>
              <a:rPr sz="1800" spc="-5" dirty="0">
                <a:latin typeface="Times New Roman" panose="02020603050405020304" pitchFamily="18" charset="0"/>
                <a:cs typeface="Times New Roman" panose="02020603050405020304" pitchFamily="18" charset="0"/>
              </a:rPr>
              <a:t>analysis</a:t>
            </a:r>
            <a:endParaRPr sz="1800" dirty="0">
              <a:latin typeface="Times New Roman" panose="02020603050405020304" pitchFamily="18" charset="0"/>
              <a:cs typeface="Times New Roman" panose="02020603050405020304" pitchFamily="18" charset="0"/>
            </a:endParaRPr>
          </a:p>
          <a:p>
            <a:pPr marL="469900" indent="-367030">
              <a:lnSpc>
                <a:spcPct val="100000"/>
              </a:lnSpc>
              <a:spcBef>
                <a:spcPts val="1065"/>
              </a:spcBef>
              <a:buChar char="●"/>
              <a:tabLst>
                <a:tab pos="469265" algn="l"/>
                <a:tab pos="469900" algn="l"/>
              </a:tabLst>
            </a:pPr>
            <a:r>
              <a:rPr sz="1800" spc="-30" dirty="0">
                <a:latin typeface="Times New Roman" panose="02020603050405020304" pitchFamily="18" charset="0"/>
                <a:cs typeface="Times New Roman" panose="02020603050405020304" pitchFamily="18" charset="0"/>
              </a:rPr>
              <a:t>Lead </a:t>
            </a:r>
            <a:r>
              <a:rPr sz="1800" spc="5" dirty="0">
                <a:latin typeface="Times New Roman" panose="02020603050405020304" pitchFamily="18" charset="0"/>
                <a:cs typeface="Times New Roman" panose="02020603050405020304" pitchFamily="18" charset="0"/>
              </a:rPr>
              <a:t>the </a:t>
            </a:r>
            <a:r>
              <a:rPr sz="1800" spc="20" dirty="0">
                <a:latin typeface="Times New Roman" panose="02020603050405020304" pitchFamily="18" charset="0"/>
                <a:cs typeface="Times New Roman" panose="02020603050405020304" pitchFamily="18" charset="0"/>
              </a:rPr>
              <a:t>team </a:t>
            </a:r>
            <a:r>
              <a:rPr sz="1800" spc="-10" dirty="0">
                <a:latin typeface="Times New Roman" panose="02020603050405020304" pitchFamily="18" charset="0"/>
                <a:cs typeface="Times New Roman" panose="02020603050405020304" pitchFamily="18" charset="0"/>
              </a:rPr>
              <a:t>and</a:t>
            </a:r>
            <a:r>
              <a:rPr sz="1800" spc="-245" dirty="0">
                <a:latin typeface="Times New Roman" panose="02020603050405020304" pitchFamily="18" charset="0"/>
                <a:cs typeface="Times New Roman" panose="02020603050405020304" pitchFamily="18" charset="0"/>
              </a:rPr>
              <a:t> </a:t>
            </a:r>
            <a:r>
              <a:rPr sz="1800" spc="15" dirty="0">
                <a:latin typeface="Times New Roman" panose="02020603050405020304" pitchFamily="18" charset="0"/>
                <a:cs typeface="Times New Roman" panose="02020603050405020304" pitchFamily="18" charset="0"/>
              </a:rPr>
              <a:t>projects</a:t>
            </a:r>
            <a:endParaRPr lang="en-IN" sz="1800" spc="15"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74" y="157743"/>
            <a:ext cx="2858124" cy="289823"/>
          </a:xfrm>
          <a:prstGeom prst="rect">
            <a:avLst/>
          </a:prstGeom>
        </p:spPr>
        <p:txBody>
          <a:bodyPr vert="horz" wrap="square" lIns="0" tIns="12700" rIns="0" bIns="0" rtlCol="0">
            <a:spAutoFit/>
          </a:bodyPr>
          <a:lstStyle/>
          <a:p>
            <a:pPr marL="12700">
              <a:lnSpc>
                <a:spcPct val="100000"/>
              </a:lnSpc>
              <a:spcBef>
                <a:spcPts val="100"/>
              </a:spcBef>
            </a:pPr>
            <a:r>
              <a:rPr lang="en-IN" spc="-20" dirty="0">
                <a:latin typeface="Times New Roman" panose="02020603050405020304" pitchFamily="18" charset="0"/>
                <a:cs typeface="Times New Roman" panose="02020603050405020304" pitchFamily="18" charset="0"/>
              </a:rPr>
              <a:t>Screenshots</a:t>
            </a:r>
            <a:endParaRPr spc="-35"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B661E2-E5DC-7818-40EC-0FA4252CF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402" y="742950"/>
            <a:ext cx="4248324" cy="3896532"/>
          </a:xfrm>
          <a:prstGeom prst="rect">
            <a:avLst/>
          </a:prstGeom>
        </p:spPr>
      </p:pic>
      <p:sp>
        <p:nvSpPr>
          <p:cNvPr id="8" name="TextBox 7">
            <a:extLst>
              <a:ext uri="{FF2B5EF4-FFF2-40B4-BE49-F238E27FC236}">
                <a16:creationId xmlns:a16="http://schemas.microsoft.com/office/drawing/2014/main" id="{D673C620-5C74-D818-ED56-4028F337A270}"/>
              </a:ext>
            </a:extLst>
          </p:cNvPr>
          <p:cNvSpPr txBox="1"/>
          <p:nvPr/>
        </p:nvSpPr>
        <p:spPr>
          <a:xfrm>
            <a:off x="8588298" y="4747632"/>
            <a:ext cx="457200" cy="246221"/>
          </a:xfrm>
          <a:prstGeom prst="rect">
            <a:avLst/>
          </a:prstGeom>
          <a:noFill/>
        </p:spPr>
        <p:txBody>
          <a:bodyPr wrap="square" rtlCol="0">
            <a:spAutoFit/>
          </a:bodyPr>
          <a:lstStyle/>
          <a:p>
            <a:r>
              <a:rPr lang="en-IN" sz="1000" dirty="0">
                <a:latin typeface="Arial" panose="020B0604020202020204" pitchFamily="34" charset="0"/>
                <a:cs typeface="Arial" panose="020B0604020202020204" pitchFamily="34" charset="0"/>
              </a:rPr>
              <a:t>14</a:t>
            </a:r>
          </a:p>
        </p:txBody>
      </p:sp>
      <p:pic>
        <p:nvPicPr>
          <p:cNvPr id="5" name="Picture 4">
            <a:extLst>
              <a:ext uri="{FF2B5EF4-FFF2-40B4-BE49-F238E27FC236}">
                <a16:creationId xmlns:a16="http://schemas.microsoft.com/office/drawing/2014/main" id="{9B4F962A-E123-5BFF-1ACA-B562118DEBC7}"/>
              </a:ext>
            </a:extLst>
          </p:cNvPr>
          <p:cNvPicPr>
            <a:picLocks noChangeAspect="1"/>
          </p:cNvPicPr>
          <p:nvPr/>
        </p:nvPicPr>
        <p:blipFill>
          <a:blip r:embed="rId3"/>
          <a:stretch>
            <a:fillRect/>
          </a:stretch>
        </p:blipFill>
        <p:spPr>
          <a:xfrm>
            <a:off x="171274" y="742950"/>
            <a:ext cx="4248325" cy="3896532"/>
          </a:xfrm>
          <a:prstGeom prst="rect">
            <a:avLst/>
          </a:prstGeom>
        </p:spPr>
      </p:pic>
    </p:spTree>
    <p:extLst>
      <p:ext uri="{BB962C8B-B14F-4D97-AF65-F5344CB8AC3E}">
        <p14:creationId xmlns:p14="http://schemas.microsoft.com/office/powerpoint/2010/main" val="1377382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205F-D5E8-8640-8150-53CFE8643311}"/>
              </a:ext>
            </a:extLst>
          </p:cNvPr>
          <p:cNvSpPr>
            <a:spLocks noGrp="1"/>
          </p:cNvSpPr>
          <p:nvPr>
            <p:ph type="title"/>
          </p:nvPr>
        </p:nvSpPr>
        <p:spPr>
          <a:xfrm>
            <a:off x="152399" y="188966"/>
            <a:ext cx="7429501" cy="276999"/>
          </a:xfrm>
        </p:spPr>
        <p:txBody>
          <a:bodyPr/>
          <a:lstStyle/>
          <a:p>
            <a:r>
              <a:rPr lang="en-IN" dirty="0">
                <a:latin typeface="Times New Roman" panose="02020603050405020304" pitchFamily="18" charset="0"/>
                <a:cs typeface="Times New Roman" panose="02020603050405020304" pitchFamily="18" charset="0"/>
              </a:rPr>
              <a:t>Services                                                                  Customer Ratings</a:t>
            </a:r>
          </a:p>
        </p:txBody>
      </p:sp>
      <p:sp>
        <p:nvSpPr>
          <p:cNvPr id="4" name="Slide Number Placeholder 3">
            <a:extLst>
              <a:ext uri="{FF2B5EF4-FFF2-40B4-BE49-F238E27FC236}">
                <a16:creationId xmlns:a16="http://schemas.microsoft.com/office/drawing/2014/main" id="{3D0A9350-E5A7-C493-4203-DA830B7AB965}"/>
              </a:ext>
            </a:extLst>
          </p:cNvPr>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17</a:t>
            </a:fld>
            <a:endParaRPr lang="en-IN" spc="5" dirty="0">
              <a:solidFill>
                <a:srgbClr val="727272"/>
              </a:solidFill>
            </a:endParaRPr>
          </a:p>
        </p:txBody>
      </p:sp>
      <p:pic>
        <p:nvPicPr>
          <p:cNvPr id="6" name="Picture 5">
            <a:extLst>
              <a:ext uri="{FF2B5EF4-FFF2-40B4-BE49-F238E27FC236}">
                <a16:creationId xmlns:a16="http://schemas.microsoft.com/office/drawing/2014/main" id="{5DBD53AE-3B9E-ED65-07AE-34DEF36808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681501"/>
            <a:ext cx="4343401" cy="3876676"/>
          </a:xfrm>
          <a:prstGeom prst="rect">
            <a:avLst/>
          </a:prstGeom>
        </p:spPr>
      </p:pic>
      <p:pic>
        <p:nvPicPr>
          <p:cNvPr id="5" name="Picture 4">
            <a:extLst>
              <a:ext uri="{FF2B5EF4-FFF2-40B4-BE49-F238E27FC236}">
                <a16:creationId xmlns:a16="http://schemas.microsoft.com/office/drawing/2014/main" id="{DF82B35E-BD25-0839-5CEE-2580383B5BEA}"/>
              </a:ext>
            </a:extLst>
          </p:cNvPr>
          <p:cNvPicPr>
            <a:picLocks noChangeAspect="1"/>
          </p:cNvPicPr>
          <p:nvPr/>
        </p:nvPicPr>
        <p:blipFill>
          <a:blip r:embed="rId3"/>
          <a:stretch>
            <a:fillRect/>
          </a:stretch>
        </p:blipFill>
        <p:spPr>
          <a:xfrm>
            <a:off x="4648200" y="681501"/>
            <a:ext cx="4343401" cy="3876676"/>
          </a:xfrm>
          <a:prstGeom prst="rect">
            <a:avLst/>
          </a:prstGeom>
        </p:spPr>
      </p:pic>
    </p:spTree>
    <p:extLst>
      <p:ext uri="{BB962C8B-B14F-4D97-AF65-F5344CB8AC3E}">
        <p14:creationId xmlns:p14="http://schemas.microsoft.com/office/powerpoint/2010/main" val="126908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5380F-6EFB-4B94-9A71-1A2C2D2A82E6}"/>
              </a:ext>
            </a:extLst>
          </p:cNvPr>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18</a:t>
            </a:fld>
            <a:endParaRPr lang="en-IN" spc="5" dirty="0">
              <a:solidFill>
                <a:srgbClr val="727272"/>
              </a:solidFill>
            </a:endParaRPr>
          </a:p>
        </p:txBody>
      </p:sp>
      <p:pic>
        <p:nvPicPr>
          <p:cNvPr id="12" name="Picture 11">
            <a:extLst>
              <a:ext uri="{FF2B5EF4-FFF2-40B4-BE49-F238E27FC236}">
                <a16:creationId xmlns:a16="http://schemas.microsoft.com/office/drawing/2014/main" id="{A6D250DE-5DAF-4524-ED34-E4AA6EFC24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759645"/>
            <a:ext cx="4191000" cy="3876676"/>
          </a:xfrm>
          <a:prstGeom prst="rect">
            <a:avLst/>
          </a:prstGeom>
        </p:spPr>
      </p:pic>
      <p:sp>
        <p:nvSpPr>
          <p:cNvPr id="3" name="TextBox 2">
            <a:extLst>
              <a:ext uri="{FF2B5EF4-FFF2-40B4-BE49-F238E27FC236}">
                <a16:creationId xmlns:a16="http://schemas.microsoft.com/office/drawing/2014/main" id="{0974CB99-CFDA-8784-AF95-1B03215C4074}"/>
              </a:ext>
            </a:extLst>
          </p:cNvPr>
          <p:cNvSpPr txBox="1"/>
          <p:nvPr/>
        </p:nvSpPr>
        <p:spPr>
          <a:xfrm>
            <a:off x="304799" y="154542"/>
            <a:ext cx="5686173"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Registration Form                                                User Login</a:t>
            </a:r>
          </a:p>
        </p:txBody>
      </p:sp>
      <p:pic>
        <p:nvPicPr>
          <p:cNvPr id="6" name="Picture 5">
            <a:extLst>
              <a:ext uri="{FF2B5EF4-FFF2-40B4-BE49-F238E27FC236}">
                <a16:creationId xmlns:a16="http://schemas.microsoft.com/office/drawing/2014/main" id="{E7121620-308D-1FF1-DE9B-3798928A9283}"/>
              </a:ext>
            </a:extLst>
          </p:cNvPr>
          <p:cNvPicPr>
            <a:picLocks noChangeAspect="1"/>
          </p:cNvPicPr>
          <p:nvPr/>
        </p:nvPicPr>
        <p:blipFill>
          <a:blip r:embed="rId3"/>
          <a:stretch>
            <a:fillRect/>
          </a:stretch>
        </p:blipFill>
        <p:spPr>
          <a:xfrm>
            <a:off x="4724400" y="759645"/>
            <a:ext cx="4287723" cy="3876676"/>
          </a:xfrm>
          <a:prstGeom prst="rect">
            <a:avLst/>
          </a:prstGeom>
        </p:spPr>
      </p:pic>
    </p:spTree>
    <p:extLst>
      <p:ext uri="{BB962C8B-B14F-4D97-AF65-F5344CB8AC3E}">
        <p14:creationId xmlns:p14="http://schemas.microsoft.com/office/powerpoint/2010/main" val="2701381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D32BA0-8227-1CFD-93D1-1E7F79FA32B9}"/>
              </a:ext>
            </a:extLst>
          </p:cNvPr>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19</a:t>
            </a:fld>
            <a:endParaRPr lang="en-IN" spc="5" dirty="0">
              <a:solidFill>
                <a:srgbClr val="727272"/>
              </a:solidFill>
            </a:endParaRPr>
          </a:p>
        </p:txBody>
      </p:sp>
      <p:sp>
        <p:nvSpPr>
          <p:cNvPr id="9" name="TextBox 8">
            <a:extLst>
              <a:ext uri="{FF2B5EF4-FFF2-40B4-BE49-F238E27FC236}">
                <a16:creationId xmlns:a16="http://schemas.microsoft.com/office/drawing/2014/main" id="{38C5D2FE-463D-ECF8-5CD3-21B68CD640E7}"/>
              </a:ext>
            </a:extLst>
          </p:cNvPr>
          <p:cNvSpPr txBox="1"/>
          <p:nvPr/>
        </p:nvSpPr>
        <p:spPr>
          <a:xfrm>
            <a:off x="228600" y="138978"/>
            <a:ext cx="1967205" cy="369332"/>
          </a:xfrm>
          <a:prstGeom prst="rect">
            <a:avLst/>
          </a:prstGeom>
          <a:noFill/>
        </p:spPr>
        <p:txBody>
          <a:bodyPr wrap="none" rtlCol="0">
            <a:spAutoFit/>
          </a:bodyPr>
          <a:lstStyle/>
          <a:p>
            <a:r>
              <a:rPr lang="en-IN" dirty="0">
                <a:solidFill>
                  <a:schemeClr val="bg1"/>
                </a:solidFill>
                <a:latin typeface="Times New Roman" panose="02020603050405020304" pitchFamily="18" charset="0"/>
                <a:cs typeface="Times New Roman" panose="02020603050405020304" pitchFamily="18" charset="0"/>
              </a:rPr>
              <a:t>User Login Results</a:t>
            </a:r>
          </a:p>
        </p:txBody>
      </p:sp>
      <p:pic>
        <p:nvPicPr>
          <p:cNvPr id="4" name="Picture 3">
            <a:extLst>
              <a:ext uri="{FF2B5EF4-FFF2-40B4-BE49-F238E27FC236}">
                <a16:creationId xmlns:a16="http://schemas.microsoft.com/office/drawing/2014/main" id="{94984CDF-81D3-23E2-D2C3-2E42E82B00C2}"/>
              </a:ext>
            </a:extLst>
          </p:cNvPr>
          <p:cNvPicPr>
            <a:picLocks noChangeAspect="1"/>
          </p:cNvPicPr>
          <p:nvPr/>
        </p:nvPicPr>
        <p:blipFill>
          <a:blip r:embed="rId2"/>
          <a:stretch>
            <a:fillRect/>
          </a:stretch>
        </p:blipFill>
        <p:spPr>
          <a:xfrm>
            <a:off x="228600" y="742950"/>
            <a:ext cx="4267199" cy="3810001"/>
          </a:xfrm>
          <a:prstGeom prst="rect">
            <a:avLst/>
          </a:prstGeom>
        </p:spPr>
      </p:pic>
      <p:pic>
        <p:nvPicPr>
          <p:cNvPr id="7" name="Picture 6">
            <a:extLst>
              <a:ext uri="{FF2B5EF4-FFF2-40B4-BE49-F238E27FC236}">
                <a16:creationId xmlns:a16="http://schemas.microsoft.com/office/drawing/2014/main" id="{9805EAD9-11D7-4E92-FD10-C16B521158AB}"/>
              </a:ext>
            </a:extLst>
          </p:cNvPr>
          <p:cNvPicPr>
            <a:picLocks noChangeAspect="1"/>
          </p:cNvPicPr>
          <p:nvPr/>
        </p:nvPicPr>
        <p:blipFill>
          <a:blip r:embed="rId3"/>
          <a:stretch>
            <a:fillRect/>
          </a:stretch>
        </p:blipFill>
        <p:spPr>
          <a:xfrm>
            <a:off x="4648203" y="742951"/>
            <a:ext cx="4267198" cy="3810000"/>
          </a:xfrm>
          <a:prstGeom prst="rect">
            <a:avLst/>
          </a:prstGeom>
        </p:spPr>
      </p:pic>
    </p:spTree>
    <p:extLst>
      <p:ext uri="{BB962C8B-B14F-4D97-AF65-F5344CB8AC3E}">
        <p14:creationId xmlns:p14="http://schemas.microsoft.com/office/powerpoint/2010/main" val="1387735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4342" y="742950"/>
            <a:ext cx="8483633" cy="4000122"/>
          </a:xfrm>
          <a:custGeom>
            <a:avLst/>
            <a:gdLst/>
            <a:ahLst/>
            <a:cxnLst/>
            <a:rect l="l" t="t" r="r" b="b"/>
            <a:pathLst>
              <a:path w="5867400" h="5143500">
                <a:moveTo>
                  <a:pt x="0" y="5143489"/>
                </a:moveTo>
                <a:lnTo>
                  <a:pt x="5867388" y="5143489"/>
                </a:lnTo>
                <a:lnTo>
                  <a:pt x="5867388" y="0"/>
                </a:lnTo>
                <a:lnTo>
                  <a:pt x="0" y="0"/>
                </a:lnTo>
                <a:lnTo>
                  <a:pt x="0" y="5143489"/>
                </a:lnTo>
                <a:close/>
              </a:path>
            </a:pathLst>
          </a:custGeom>
          <a:solidFill>
            <a:srgbClr val="F9F9F9"/>
          </a:solidFill>
        </p:spPr>
        <p:txBody>
          <a:bodyPr wrap="square" lIns="0" tIns="0" rIns="0" bIns="0" rtlCol="0"/>
          <a:lstStyle/>
          <a:p>
            <a:pPr algn="ctr"/>
            <a:r>
              <a:rPr lang="en-US" sz="2400" b="1" dirty="0">
                <a:latin typeface="Times New Roman" panose="02020603050405020304" pitchFamily="18" charset="0"/>
                <a:cs typeface="Times New Roman" panose="02020603050405020304" pitchFamily="18" charset="0"/>
              </a:rPr>
              <a:t>INTERNSHIP DOMAIN:</a:t>
            </a:r>
          </a:p>
          <a:p>
            <a:pPr algn="ctr"/>
            <a:endParaRPr lang="en-US" sz="10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JAVA WEB</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APPLICATION DEVELOPMENT</a:t>
            </a:r>
          </a:p>
        </p:txBody>
      </p:sp>
      <p:sp>
        <p:nvSpPr>
          <p:cNvPr id="6" name="Slide Number Placeholder 5"/>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2</a:t>
            </a:fld>
            <a:endParaRPr lang="en-IN" spc="5" dirty="0">
              <a:solidFill>
                <a:srgbClr val="72727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037565007"/>
              </p:ext>
            </p:extLst>
          </p:nvPr>
        </p:nvGraphicFramePr>
        <p:xfrm>
          <a:off x="1237974" y="2102931"/>
          <a:ext cx="6736367" cy="1280160"/>
        </p:xfrm>
        <a:graphic>
          <a:graphicData uri="http://schemas.openxmlformats.org/drawingml/2006/table">
            <a:tbl>
              <a:tblPr firstRow="1" bandRow="1">
                <a:tableStyleId>{5C22544A-7EE6-4342-B048-85BDC9FD1C3A}</a:tableStyleId>
              </a:tblPr>
              <a:tblGrid>
                <a:gridCol w="1880721">
                  <a:extLst>
                    <a:ext uri="{9D8B030D-6E8A-4147-A177-3AD203B41FA5}">
                      <a16:colId xmlns:a16="http://schemas.microsoft.com/office/drawing/2014/main" val="20000"/>
                    </a:ext>
                  </a:extLst>
                </a:gridCol>
                <a:gridCol w="4855646">
                  <a:extLst>
                    <a:ext uri="{9D8B030D-6E8A-4147-A177-3AD203B41FA5}">
                      <a16:colId xmlns:a16="http://schemas.microsoft.com/office/drawing/2014/main" val="20001"/>
                    </a:ext>
                  </a:extLst>
                </a:gridCol>
              </a:tblGrid>
              <a:tr h="461207">
                <a:tc>
                  <a:txBody>
                    <a:bodyPr/>
                    <a:lstStyle/>
                    <a:p>
                      <a:r>
                        <a:rPr lang="en-IN" sz="1800" b="1" dirty="0">
                          <a:solidFill>
                            <a:schemeClr val="bg1"/>
                          </a:solidFill>
                        </a:rPr>
                        <a:t>Internship Duration</a:t>
                      </a:r>
                    </a:p>
                  </a:txBody>
                  <a:tcPr>
                    <a:solidFill>
                      <a:schemeClr val="tx2">
                        <a:lumMod val="40000"/>
                        <a:lumOff val="60000"/>
                      </a:schemeClr>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IN" sz="1800" b="1" baseline="0" dirty="0">
                          <a:solidFill>
                            <a:schemeClr val="bg1"/>
                          </a:solidFill>
                        </a:rPr>
                        <a:t>8 Weeks ( 12</a:t>
                      </a:r>
                      <a:r>
                        <a:rPr lang="en-IN" sz="1800" b="1" baseline="30000" dirty="0">
                          <a:solidFill>
                            <a:schemeClr val="bg1"/>
                          </a:solidFill>
                        </a:rPr>
                        <a:t>th</a:t>
                      </a:r>
                      <a:r>
                        <a:rPr lang="en-IN" sz="1800" b="1" baseline="0" dirty="0">
                          <a:solidFill>
                            <a:schemeClr val="bg1"/>
                          </a:solidFill>
                        </a:rPr>
                        <a:t> February 2024 to 8</a:t>
                      </a:r>
                      <a:r>
                        <a:rPr lang="en-IN" sz="1800" b="1" baseline="30000" dirty="0">
                          <a:solidFill>
                            <a:schemeClr val="bg1"/>
                          </a:solidFill>
                        </a:rPr>
                        <a:t>th</a:t>
                      </a:r>
                      <a:r>
                        <a:rPr lang="en-IN" sz="1800" b="1" baseline="0" dirty="0">
                          <a:solidFill>
                            <a:schemeClr val="bg1"/>
                          </a:solidFill>
                        </a:rPr>
                        <a:t> April 2024)</a:t>
                      </a:r>
                    </a:p>
                  </a:txBody>
                  <a:tcPr>
                    <a:solidFill>
                      <a:schemeClr val="tx2">
                        <a:lumMod val="40000"/>
                        <a:lumOff val="60000"/>
                      </a:schemeClr>
                    </a:solidFill>
                  </a:tcPr>
                </a:tc>
                <a:extLst>
                  <a:ext uri="{0D108BD9-81ED-4DB2-BD59-A6C34878D82A}">
                    <a16:rowId xmlns:a16="http://schemas.microsoft.com/office/drawing/2014/main" val="10005"/>
                  </a:ext>
                </a:extLst>
              </a:tr>
              <a:tr h="520351">
                <a:tc>
                  <a:txBody>
                    <a:bodyPr/>
                    <a:lstStyle/>
                    <a:p>
                      <a:r>
                        <a:rPr lang="en-IN" sz="1800" b="1" dirty="0">
                          <a:solidFill>
                            <a:schemeClr val="bg1"/>
                          </a:solidFill>
                        </a:rPr>
                        <a:t>Company Internship Guide</a:t>
                      </a:r>
                    </a:p>
                  </a:txBody>
                  <a:tcPr>
                    <a:solidFill>
                      <a:schemeClr val="tx2">
                        <a:lumMod val="40000"/>
                        <a:lumOff val="60000"/>
                      </a:schemeClr>
                    </a:solidFill>
                  </a:tcPr>
                </a:tc>
                <a:tc>
                  <a:txBody>
                    <a:bodyPr/>
                    <a:lstStyle/>
                    <a:p>
                      <a:r>
                        <a:rPr lang="en-IN" sz="1800" b="1" baseline="0" dirty="0">
                          <a:solidFill>
                            <a:schemeClr val="bg1"/>
                          </a:solidFill>
                        </a:rPr>
                        <a:t>Mr. Nagamahesh B S, Senior Developer</a:t>
                      </a:r>
                    </a:p>
                  </a:txBody>
                  <a:tcPr>
                    <a:solidFill>
                      <a:schemeClr val="tx2">
                        <a:lumMod val="40000"/>
                        <a:lumOff val="60000"/>
                      </a:schemeClr>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6DA106-0341-3E98-35C2-9CB1B83AFBC2}"/>
              </a:ext>
            </a:extLst>
          </p:cNvPr>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20</a:t>
            </a:fld>
            <a:endParaRPr lang="en-IN" spc="5" dirty="0">
              <a:solidFill>
                <a:srgbClr val="727272"/>
              </a:solidFill>
            </a:endParaRPr>
          </a:p>
        </p:txBody>
      </p:sp>
      <p:pic>
        <p:nvPicPr>
          <p:cNvPr id="4" name="Picture 3">
            <a:extLst>
              <a:ext uri="{FF2B5EF4-FFF2-40B4-BE49-F238E27FC236}">
                <a16:creationId xmlns:a16="http://schemas.microsoft.com/office/drawing/2014/main" id="{9FE7B959-9AA8-B07D-08E5-A6B40CE49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237" y="690445"/>
            <a:ext cx="4146363" cy="1905001"/>
          </a:xfrm>
          <a:prstGeom prst="rect">
            <a:avLst/>
          </a:prstGeom>
        </p:spPr>
      </p:pic>
      <p:pic>
        <p:nvPicPr>
          <p:cNvPr id="8" name="Picture 7">
            <a:extLst>
              <a:ext uri="{FF2B5EF4-FFF2-40B4-BE49-F238E27FC236}">
                <a16:creationId xmlns:a16="http://schemas.microsoft.com/office/drawing/2014/main" id="{BB17B926-645F-B717-0C12-05C5761326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690445"/>
            <a:ext cx="4419600" cy="1928697"/>
          </a:xfrm>
          <a:prstGeom prst="rect">
            <a:avLst/>
          </a:prstGeom>
        </p:spPr>
      </p:pic>
      <p:sp>
        <p:nvSpPr>
          <p:cNvPr id="9" name="TextBox 8">
            <a:extLst>
              <a:ext uri="{FF2B5EF4-FFF2-40B4-BE49-F238E27FC236}">
                <a16:creationId xmlns:a16="http://schemas.microsoft.com/office/drawing/2014/main" id="{B1590B8A-3336-142D-7B9C-49600EB7F97E}"/>
              </a:ext>
            </a:extLst>
          </p:cNvPr>
          <p:cNvSpPr txBox="1"/>
          <p:nvPr/>
        </p:nvSpPr>
        <p:spPr>
          <a:xfrm>
            <a:off x="273238" y="145018"/>
            <a:ext cx="2230098" cy="369332"/>
          </a:xfrm>
          <a:prstGeom prst="rect">
            <a:avLst/>
          </a:prstGeom>
          <a:noFill/>
        </p:spPr>
        <p:txBody>
          <a:bodyPr wrap="none" rtlCol="0">
            <a:spAutoFit/>
          </a:bodyPr>
          <a:lstStyle/>
          <a:p>
            <a:r>
              <a:rPr lang="en-IN" dirty="0">
                <a:solidFill>
                  <a:schemeClr val="bg1"/>
                </a:solidFill>
                <a:latin typeface="Times New Roman" panose="02020603050405020304" pitchFamily="18" charset="0"/>
                <a:cs typeface="Times New Roman" panose="02020603050405020304" pitchFamily="18" charset="0"/>
              </a:rPr>
              <a:t>Admin Login Results </a:t>
            </a:r>
          </a:p>
        </p:txBody>
      </p:sp>
      <p:pic>
        <p:nvPicPr>
          <p:cNvPr id="5" name="Picture 4">
            <a:extLst>
              <a:ext uri="{FF2B5EF4-FFF2-40B4-BE49-F238E27FC236}">
                <a16:creationId xmlns:a16="http://schemas.microsoft.com/office/drawing/2014/main" id="{44A5A005-4F67-2740-7926-5C61AC7F4D24}"/>
              </a:ext>
            </a:extLst>
          </p:cNvPr>
          <p:cNvPicPr>
            <a:picLocks noChangeAspect="1"/>
          </p:cNvPicPr>
          <p:nvPr/>
        </p:nvPicPr>
        <p:blipFill>
          <a:blip r:embed="rId4"/>
          <a:stretch>
            <a:fillRect/>
          </a:stretch>
        </p:blipFill>
        <p:spPr>
          <a:xfrm>
            <a:off x="876300" y="2741340"/>
            <a:ext cx="7391400" cy="2231465"/>
          </a:xfrm>
          <a:prstGeom prst="rect">
            <a:avLst/>
          </a:prstGeom>
        </p:spPr>
      </p:pic>
    </p:spTree>
    <p:extLst>
      <p:ext uri="{BB962C8B-B14F-4D97-AF65-F5344CB8AC3E}">
        <p14:creationId xmlns:p14="http://schemas.microsoft.com/office/powerpoint/2010/main" val="2327609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04D930-BA0E-1F72-F9D1-C569511BD3CB}"/>
              </a:ext>
            </a:extLst>
          </p:cNvPr>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21</a:t>
            </a:fld>
            <a:endParaRPr lang="en-IN" spc="5" dirty="0">
              <a:solidFill>
                <a:srgbClr val="727272"/>
              </a:solidFill>
            </a:endParaRPr>
          </a:p>
        </p:txBody>
      </p:sp>
      <p:pic>
        <p:nvPicPr>
          <p:cNvPr id="4" name="Picture 3">
            <a:extLst>
              <a:ext uri="{FF2B5EF4-FFF2-40B4-BE49-F238E27FC236}">
                <a16:creationId xmlns:a16="http://schemas.microsoft.com/office/drawing/2014/main" id="{348DD97D-23F2-EF52-58AA-5A8FBA1BC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742950"/>
            <a:ext cx="8610600" cy="3886201"/>
          </a:xfrm>
          <a:prstGeom prst="rect">
            <a:avLst/>
          </a:prstGeom>
        </p:spPr>
      </p:pic>
      <p:sp>
        <p:nvSpPr>
          <p:cNvPr id="5" name="TextBox 4">
            <a:extLst>
              <a:ext uri="{FF2B5EF4-FFF2-40B4-BE49-F238E27FC236}">
                <a16:creationId xmlns:a16="http://schemas.microsoft.com/office/drawing/2014/main" id="{86F9C2FE-86BA-4BF0-158D-94971DBEA12B}"/>
              </a:ext>
            </a:extLst>
          </p:cNvPr>
          <p:cNvSpPr txBox="1"/>
          <p:nvPr/>
        </p:nvSpPr>
        <p:spPr>
          <a:xfrm>
            <a:off x="266700" y="145017"/>
            <a:ext cx="2265172" cy="369332"/>
          </a:xfrm>
          <a:prstGeom prst="rect">
            <a:avLst/>
          </a:prstGeom>
          <a:noFill/>
        </p:spPr>
        <p:txBody>
          <a:bodyPr wrap="none" rtlCol="0">
            <a:spAutoFit/>
          </a:bodyPr>
          <a:lstStyle/>
          <a:p>
            <a:r>
              <a:rPr lang="en-IN" dirty="0">
                <a:solidFill>
                  <a:schemeClr val="bg1"/>
                </a:solidFill>
                <a:latin typeface="Times New Roman" panose="02020603050405020304" pitchFamily="18" charset="0"/>
                <a:cs typeface="Times New Roman" panose="02020603050405020304" pitchFamily="18" charset="0"/>
              </a:rPr>
              <a:t>Move Home Database</a:t>
            </a:r>
          </a:p>
        </p:txBody>
      </p:sp>
    </p:spTree>
    <p:extLst>
      <p:ext uri="{BB962C8B-B14F-4D97-AF65-F5344CB8AC3E}">
        <p14:creationId xmlns:p14="http://schemas.microsoft.com/office/powerpoint/2010/main" val="15509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75" y="157743"/>
            <a:ext cx="1160145" cy="299720"/>
          </a:xfrm>
          <a:prstGeom prst="rect">
            <a:avLst/>
          </a:prstGeom>
        </p:spPr>
        <p:txBody>
          <a:bodyPr vert="horz" wrap="square" lIns="0" tIns="12700" rIns="0" bIns="0" rtlCol="0">
            <a:spAutoFit/>
          </a:bodyPr>
          <a:lstStyle/>
          <a:p>
            <a:pPr marL="12700">
              <a:lnSpc>
                <a:spcPct val="100000"/>
              </a:lnSpc>
              <a:spcBef>
                <a:spcPts val="100"/>
              </a:spcBef>
            </a:pPr>
            <a:r>
              <a:rPr spc="-5" dirty="0">
                <a:latin typeface="Times New Roman" panose="02020603050405020304" pitchFamily="18" charset="0"/>
                <a:cs typeface="Times New Roman" panose="02020603050405020304" pitchFamily="18" charset="0"/>
              </a:rPr>
              <a:t>Conclusion</a:t>
            </a:r>
          </a:p>
        </p:txBody>
      </p:sp>
      <p:sp>
        <p:nvSpPr>
          <p:cNvPr id="3" name="object 3"/>
          <p:cNvSpPr txBox="1">
            <a:spLocks noGrp="1"/>
          </p:cNvSpPr>
          <p:nvPr>
            <p:ph type="body" idx="1"/>
          </p:nvPr>
        </p:nvSpPr>
        <p:spPr>
          <a:prstGeom prst="rect">
            <a:avLst/>
          </a:prstGeom>
        </p:spPr>
        <p:txBody>
          <a:bodyPr vert="horz" wrap="square" lIns="0" tIns="147955" rIns="0" bIns="0" rtlCol="0">
            <a:spAutoFit/>
          </a:bodyPr>
          <a:lstStyle/>
          <a:p>
            <a:pPr marL="4008120">
              <a:lnSpc>
                <a:spcPct val="100000"/>
              </a:lnSpc>
              <a:spcBef>
                <a:spcPts val="1165"/>
              </a:spcBef>
            </a:pPr>
            <a:r>
              <a:rPr b="0" dirty="0">
                <a:solidFill>
                  <a:schemeClr val="tx1"/>
                </a:solidFill>
                <a:latin typeface="Times New Roman" panose="02020603050405020304" pitchFamily="18" charset="0"/>
                <a:cs typeface="Times New Roman" panose="02020603050405020304" pitchFamily="18" charset="0"/>
              </a:rPr>
              <a:t>This </a:t>
            </a:r>
            <a:r>
              <a:rPr spc="-60" dirty="0">
                <a:solidFill>
                  <a:schemeClr val="tx1"/>
                </a:solidFill>
                <a:latin typeface="Times New Roman" panose="02020603050405020304" pitchFamily="18" charset="0"/>
                <a:cs typeface="Times New Roman" panose="02020603050405020304" pitchFamily="18" charset="0"/>
              </a:rPr>
              <a:t>internship </a:t>
            </a:r>
            <a:r>
              <a:rPr b="0" spc="-5" dirty="0">
                <a:solidFill>
                  <a:schemeClr val="tx1"/>
                </a:solidFill>
                <a:latin typeface="Times New Roman" panose="02020603050405020304" pitchFamily="18" charset="0"/>
                <a:cs typeface="Times New Roman" panose="02020603050405020304" pitchFamily="18" charset="0"/>
              </a:rPr>
              <a:t>has </a:t>
            </a:r>
            <a:r>
              <a:rPr b="0" spc="-30" dirty="0">
                <a:solidFill>
                  <a:schemeClr val="tx1"/>
                </a:solidFill>
                <a:latin typeface="Times New Roman" panose="02020603050405020304" pitchFamily="18" charset="0"/>
                <a:cs typeface="Times New Roman" panose="02020603050405020304" pitchFamily="18" charset="0"/>
              </a:rPr>
              <a:t>been </a:t>
            </a:r>
            <a:r>
              <a:rPr b="0" spc="-20" dirty="0">
                <a:solidFill>
                  <a:schemeClr val="tx1"/>
                </a:solidFill>
                <a:latin typeface="Times New Roman" panose="02020603050405020304" pitchFamily="18" charset="0"/>
                <a:cs typeface="Times New Roman" panose="02020603050405020304" pitchFamily="18" charset="0"/>
              </a:rPr>
              <a:t>an</a:t>
            </a:r>
            <a:r>
              <a:rPr b="0" spc="-204" dirty="0">
                <a:solidFill>
                  <a:schemeClr val="tx1"/>
                </a:solidFill>
                <a:latin typeface="Times New Roman" panose="02020603050405020304" pitchFamily="18" charset="0"/>
                <a:cs typeface="Times New Roman" panose="02020603050405020304" pitchFamily="18" charset="0"/>
              </a:rPr>
              <a:t> </a:t>
            </a:r>
            <a:r>
              <a:rPr spc="-45" dirty="0">
                <a:solidFill>
                  <a:schemeClr val="tx1"/>
                </a:solidFill>
                <a:latin typeface="Times New Roman" panose="02020603050405020304" pitchFamily="18" charset="0"/>
                <a:cs typeface="Times New Roman" panose="02020603050405020304" pitchFamily="18" charset="0"/>
              </a:rPr>
              <a:t>excellent</a:t>
            </a:r>
          </a:p>
          <a:p>
            <a:pPr marL="4008120">
              <a:lnSpc>
                <a:spcPct val="100000"/>
              </a:lnSpc>
              <a:spcBef>
                <a:spcPts val="1065"/>
              </a:spcBef>
            </a:pPr>
            <a:r>
              <a:rPr b="0" spc="-10" dirty="0">
                <a:solidFill>
                  <a:schemeClr val="tx1"/>
                </a:solidFill>
                <a:latin typeface="Times New Roman" panose="02020603050405020304" pitchFamily="18" charset="0"/>
                <a:cs typeface="Times New Roman" panose="02020603050405020304" pitchFamily="18" charset="0"/>
              </a:rPr>
              <a:t>and </a:t>
            </a:r>
            <a:r>
              <a:rPr spc="-65" dirty="0">
                <a:solidFill>
                  <a:schemeClr val="tx1"/>
                </a:solidFill>
                <a:latin typeface="Times New Roman" panose="02020603050405020304" pitchFamily="18" charset="0"/>
                <a:cs typeface="Times New Roman" panose="02020603050405020304" pitchFamily="18" charset="0"/>
              </a:rPr>
              <a:t>rewarding</a:t>
            </a:r>
            <a:r>
              <a:rPr spc="-90" dirty="0">
                <a:solidFill>
                  <a:schemeClr val="tx1"/>
                </a:solidFill>
                <a:latin typeface="Times New Roman" panose="02020603050405020304" pitchFamily="18" charset="0"/>
                <a:cs typeface="Times New Roman" panose="02020603050405020304" pitchFamily="18" charset="0"/>
              </a:rPr>
              <a:t> </a:t>
            </a:r>
            <a:r>
              <a:rPr b="0" spc="-20" dirty="0">
                <a:solidFill>
                  <a:schemeClr val="tx1"/>
                </a:solidFill>
                <a:latin typeface="Times New Roman" panose="02020603050405020304" pitchFamily="18" charset="0"/>
                <a:cs typeface="Times New Roman" panose="02020603050405020304" pitchFamily="18" charset="0"/>
              </a:rPr>
              <a:t>experience.</a:t>
            </a:r>
          </a:p>
          <a:p>
            <a:pPr marL="4008120" marR="248920">
              <a:lnSpc>
                <a:spcPct val="149300"/>
              </a:lnSpc>
              <a:spcBef>
                <a:spcPts val="1650"/>
              </a:spcBef>
            </a:pPr>
            <a:r>
              <a:rPr b="0" spc="35" dirty="0">
                <a:solidFill>
                  <a:schemeClr val="tx1"/>
                </a:solidFill>
                <a:latin typeface="Times New Roman" panose="02020603050405020304" pitchFamily="18" charset="0"/>
                <a:cs typeface="Times New Roman" panose="02020603050405020304" pitchFamily="18" charset="0"/>
              </a:rPr>
              <a:t>It </a:t>
            </a:r>
            <a:r>
              <a:rPr b="0" spc="15" dirty="0">
                <a:solidFill>
                  <a:schemeClr val="tx1"/>
                </a:solidFill>
                <a:latin typeface="Times New Roman" panose="02020603050405020304" pitchFamily="18" charset="0"/>
                <a:cs typeface="Times New Roman" panose="02020603050405020304" pitchFamily="18" charset="0"/>
              </a:rPr>
              <a:t>was </a:t>
            </a:r>
            <a:r>
              <a:rPr b="0" spc="-25" dirty="0">
                <a:solidFill>
                  <a:schemeClr val="tx1"/>
                </a:solidFill>
                <a:latin typeface="Times New Roman" panose="02020603050405020304" pitchFamily="18" charset="0"/>
                <a:cs typeface="Times New Roman" panose="02020603050405020304" pitchFamily="18" charset="0"/>
              </a:rPr>
              <a:t>a </a:t>
            </a:r>
            <a:r>
              <a:rPr spc="-40" dirty="0">
                <a:solidFill>
                  <a:schemeClr val="tx1"/>
                </a:solidFill>
                <a:latin typeface="Times New Roman" panose="02020603050405020304" pitchFamily="18" charset="0"/>
                <a:cs typeface="Times New Roman" panose="02020603050405020304" pitchFamily="18" charset="0"/>
              </a:rPr>
              <a:t>great </a:t>
            </a:r>
            <a:r>
              <a:rPr spc="-70" dirty="0">
                <a:solidFill>
                  <a:schemeClr val="tx1"/>
                </a:solidFill>
                <a:latin typeface="Times New Roman" panose="02020603050405020304" pitchFamily="18" charset="0"/>
                <a:cs typeface="Times New Roman" panose="02020603050405020304" pitchFamily="18" charset="0"/>
              </a:rPr>
              <a:t>opportunity </a:t>
            </a:r>
            <a:r>
              <a:rPr b="0" spc="50" dirty="0">
                <a:solidFill>
                  <a:schemeClr val="tx1"/>
                </a:solidFill>
                <a:latin typeface="Times New Roman" panose="02020603050405020304" pitchFamily="18" charset="0"/>
                <a:cs typeface="Times New Roman" panose="02020603050405020304" pitchFamily="18" charset="0"/>
              </a:rPr>
              <a:t>to</a:t>
            </a:r>
            <a:r>
              <a:rPr b="0" spc="-240" dirty="0">
                <a:solidFill>
                  <a:schemeClr val="tx1"/>
                </a:solidFill>
                <a:latin typeface="Times New Roman" panose="02020603050405020304" pitchFamily="18" charset="0"/>
                <a:cs typeface="Times New Roman" panose="02020603050405020304" pitchFamily="18" charset="0"/>
              </a:rPr>
              <a:t> </a:t>
            </a:r>
            <a:r>
              <a:rPr b="0" spc="5" dirty="0">
                <a:solidFill>
                  <a:schemeClr val="tx1"/>
                </a:solidFill>
                <a:latin typeface="Times New Roman" panose="02020603050405020304" pitchFamily="18" charset="0"/>
                <a:cs typeface="Times New Roman" panose="02020603050405020304" pitchFamily="18" charset="0"/>
              </a:rPr>
              <a:t>improve  </a:t>
            </a:r>
            <a:r>
              <a:rPr b="0" spc="-5" dirty="0">
                <a:solidFill>
                  <a:schemeClr val="tx1"/>
                </a:solidFill>
                <a:latin typeface="Times New Roman" panose="02020603050405020304" pitchFamily="18" charset="0"/>
                <a:cs typeface="Times New Roman" panose="02020603050405020304" pitchFamily="18" charset="0"/>
              </a:rPr>
              <a:t>personal </a:t>
            </a:r>
            <a:r>
              <a:rPr b="0" spc="-10" dirty="0">
                <a:solidFill>
                  <a:schemeClr val="tx1"/>
                </a:solidFill>
                <a:latin typeface="Times New Roman" panose="02020603050405020304" pitchFamily="18" charset="0"/>
                <a:cs typeface="Times New Roman" panose="02020603050405020304" pitchFamily="18" charset="0"/>
              </a:rPr>
              <a:t>and </a:t>
            </a:r>
            <a:r>
              <a:rPr b="0" spc="15" dirty="0">
                <a:solidFill>
                  <a:schemeClr val="tx1"/>
                </a:solidFill>
                <a:latin typeface="Times New Roman" panose="02020603050405020304" pitchFamily="18" charset="0"/>
                <a:cs typeface="Times New Roman" panose="02020603050405020304" pitchFamily="18" charset="0"/>
              </a:rPr>
              <a:t>professional</a:t>
            </a:r>
            <a:r>
              <a:rPr b="0" spc="-175" dirty="0">
                <a:solidFill>
                  <a:schemeClr val="tx1"/>
                </a:solidFill>
                <a:latin typeface="Times New Roman" panose="02020603050405020304" pitchFamily="18" charset="0"/>
                <a:cs typeface="Times New Roman" panose="02020603050405020304" pitchFamily="18" charset="0"/>
              </a:rPr>
              <a:t> </a:t>
            </a:r>
            <a:r>
              <a:rPr b="0" spc="15" dirty="0">
                <a:solidFill>
                  <a:schemeClr val="tx1"/>
                </a:solidFill>
                <a:latin typeface="Times New Roman" panose="02020603050405020304" pitchFamily="18" charset="0"/>
                <a:cs typeface="Times New Roman" panose="02020603050405020304" pitchFamily="18" charset="0"/>
              </a:rPr>
              <a:t>skills.</a:t>
            </a:r>
          </a:p>
          <a:p>
            <a:pPr marL="4008120" marR="5080">
              <a:lnSpc>
                <a:spcPct val="149300"/>
              </a:lnSpc>
              <a:spcBef>
                <a:spcPts val="1650"/>
              </a:spcBef>
            </a:pPr>
            <a:r>
              <a:rPr b="0" spc="-25" dirty="0">
                <a:solidFill>
                  <a:schemeClr val="tx1"/>
                </a:solidFill>
                <a:latin typeface="Times New Roman" panose="02020603050405020304" pitchFamily="18" charset="0"/>
                <a:cs typeface="Times New Roman" panose="02020603050405020304" pitchFamily="18" charset="0"/>
              </a:rPr>
              <a:t>These </a:t>
            </a:r>
            <a:r>
              <a:rPr b="0" spc="-15" dirty="0">
                <a:solidFill>
                  <a:schemeClr val="tx1"/>
                </a:solidFill>
                <a:latin typeface="Times New Roman" panose="02020603050405020304" pitchFamily="18" charset="0"/>
                <a:cs typeface="Times New Roman" panose="02020603050405020304" pitchFamily="18" charset="0"/>
              </a:rPr>
              <a:t>valuable </a:t>
            </a:r>
            <a:r>
              <a:rPr b="0" spc="25" dirty="0">
                <a:solidFill>
                  <a:schemeClr val="tx1"/>
                </a:solidFill>
                <a:latin typeface="Times New Roman" panose="02020603050405020304" pitchFamily="18" charset="0"/>
                <a:cs typeface="Times New Roman" panose="02020603050405020304" pitchFamily="18" charset="0"/>
              </a:rPr>
              <a:t>skills </a:t>
            </a:r>
            <a:r>
              <a:rPr b="0" spc="-35" dirty="0">
                <a:solidFill>
                  <a:schemeClr val="tx1"/>
                </a:solidFill>
                <a:latin typeface="Times New Roman" panose="02020603050405020304" pitchFamily="18" charset="0"/>
                <a:cs typeface="Times New Roman" panose="02020603050405020304" pitchFamily="18" charset="0"/>
              </a:rPr>
              <a:t>have </a:t>
            </a:r>
            <a:r>
              <a:rPr spc="-70" dirty="0">
                <a:solidFill>
                  <a:schemeClr val="tx1"/>
                </a:solidFill>
                <a:latin typeface="Times New Roman" panose="02020603050405020304" pitchFamily="18" charset="0"/>
                <a:cs typeface="Times New Roman" panose="02020603050405020304" pitchFamily="18" charset="0"/>
              </a:rPr>
              <a:t>boosted </a:t>
            </a:r>
            <a:r>
              <a:rPr b="0" spc="5" dirty="0">
                <a:solidFill>
                  <a:schemeClr val="tx1"/>
                </a:solidFill>
                <a:latin typeface="Times New Roman" panose="02020603050405020304" pitchFamily="18" charset="0"/>
                <a:cs typeface="Times New Roman" panose="02020603050405020304" pitchFamily="18" charset="0"/>
              </a:rPr>
              <a:t>my  </a:t>
            </a:r>
            <a:r>
              <a:rPr spc="-55" dirty="0">
                <a:solidFill>
                  <a:schemeClr val="tx1"/>
                </a:solidFill>
                <a:latin typeface="Times New Roman" panose="02020603050405020304" pitchFamily="18" charset="0"/>
                <a:cs typeface="Times New Roman" panose="02020603050405020304" pitchFamily="18" charset="0"/>
              </a:rPr>
              <a:t>professional </a:t>
            </a:r>
            <a:r>
              <a:rPr spc="-50" dirty="0">
                <a:solidFill>
                  <a:schemeClr val="tx1"/>
                </a:solidFill>
                <a:latin typeface="Times New Roman" panose="02020603050405020304" pitchFamily="18" charset="0"/>
                <a:cs typeface="Times New Roman" panose="02020603050405020304" pitchFamily="18" charset="0"/>
              </a:rPr>
              <a:t>skills </a:t>
            </a:r>
            <a:r>
              <a:rPr b="0" spc="50" dirty="0">
                <a:solidFill>
                  <a:schemeClr val="tx1"/>
                </a:solidFill>
                <a:latin typeface="Times New Roman" panose="02020603050405020304" pitchFamily="18" charset="0"/>
                <a:cs typeface="Times New Roman" panose="02020603050405020304" pitchFamily="18" charset="0"/>
              </a:rPr>
              <a:t>to </a:t>
            </a:r>
            <a:r>
              <a:rPr b="0" spc="-25" dirty="0">
                <a:solidFill>
                  <a:schemeClr val="tx1"/>
                </a:solidFill>
                <a:latin typeface="Times New Roman" panose="02020603050405020304" pitchFamily="18" charset="0"/>
                <a:cs typeface="Times New Roman" panose="02020603050405020304" pitchFamily="18" charset="0"/>
              </a:rPr>
              <a:t>a </a:t>
            </a:r>
            <a:r>
              <a:rPr spc="-65" dirty="0">
                <a:solidFill>
                  <a:schemeClr val="tx1"/>
                </a:solidFill>
                <a:latin typeface="Times New Roman" panose="02020603050405020304" pitchFamily="18" charset="0"/>
                <a:cs typeface="Times New Roman" panose="02020603050405020304" pitchFamily="18" charset="0"/>
              </a:rPr>
              <a:t>higher </a:t>
            </a:r>
            <a:r>
              <a:rPr spc="-45" dirty="0">
                <a:solidFill>
                  <a:schemeClr val="tx1"/>
                </a:solidFill>
                <a:latin typeface="Times New Roman" panose="02020603050405020304" pitchFamily="18" charset="0"/>
                <a:cs typeface="Times New Roman" panose="02020603050405020304" pitchFamily="18" charset="0"/>
              </a:rPr>
              <a:t>level</a:t>
            </a:r>
            <a:r>
              <a:rPr spc="-170" dirty="0">
                <a:solidFill>
                  <a:schemeClr val="tx1"/>
                </a:solidFill>
                <a:latin typeface="Times New Roman" panose="02020603050405020304" pitchFamily="18" charset="0"/>
                <a:cs typeface="Times New Roman" panose="02020603050405020304" pitchFamily="18" charset="0"/>
              </a:rPr>
              <a:t> </a:t>
            </a:r>
            <a:r>
              <a:rPr b="0" spc="-15" dirty="0">
                <a:solidFill>
                  <a:schemeClr val="tx1"/>
                </a:solidFill>
                <a:latin typeface="Times New Roman" panose="02020603050405020304" pitchFamily="18" charset="0"/>
                <a:cs typeface="Times New Roman" panose="02020603050405020304" pitchFamily="18" charset="0"/>
              </a:rPr>
              <a:t>and  </a:t>
            </a:r>
            <a:r>
              <a:rPr b="0" spc="-20" dirty="0">
                <a:solidFill>
                  <a:schemeClr val="tx1"/>
                </a:solidFill>
                <a:latin typeface="Times New Roman" panose="02020603050405020304" pitchFamily="18" charset="0"/>
                <a:cs typeface="Times New Roman" panose="02020603050405020304" pitchFamily="18" charset="0"/>
              </a:rPr>
              <a:t>prepare </a:t>
            </a:r>
            <a:r>
              <a:rPr b="0" spc="10" dirty="0">
                <a:solidFill>
                  <a:schemeClr val="tx1"/>
                </a:solidFill>
                <a:latin typeface="Times New Roman" panose="02020603050405020304" pitchFamily="18" charset="0"/>
                <a:cs typeface="Times New Roman" panose="02020603050405020304" pitchFamily="18" charset="0"/>
              </a:rPr>
              <a:t>me </a:t>
            </a:r>
            <a:r>
              <a:rPr b="0" spc="50" dirty="0">
                <a:solidFill>
                  <a:schemeClr val="tx1"/>
                </a:solidFill>
                <a:latin typeface="Times New Roman" panose="02020603050405020304" pitchFamily="18" charset="0"/>
                <a:cs typeface="Times New Roman" panose="02020603050405020304" pitchFamily="18" charset="0"/>
              </a:rPr>
              <a:t>for </a:t>
            </a:r>
            <a:r>
              <a:rPr spc="-40" dirty="0">
                <a:solidFill>
                  <a:schemeClr val="tx1"/>
                </a:solidFill>
                <a:latin typeface="Times New Roman" panose="02020603050405020304" pitchFamily="18" charset="0"/>
                <a:cs typeface="Times New Roman" panose="02020603050405020304" pitchFamily="18" charset="0"/>
              </a:rPr>
              <a:t>future</a:t>
            </a:r>
            <a:r>
              <a:rPr spc="-270" dirty="0">
                <a:solidFill>
                  <a:schemeClr val="tx1"/>
                </a:solidFill>
                <a:latin typeface="Times New Roman" panose="02020603050405020304" pitchFamily="18" charset="0"/>
                <a:cs typeface="Times New Roman" panose="02020603050405020304" pitchFamily="18" charset="0"/>
              </a:rPr>
              <a:t> </a:t>
            </a:r>
            <a:r>
              <a:rPr spc="-45" dirty="0">
                <a:solidFill>
                  <a:schemeClr val="tx1"/>
                </a:solidFill>
                <a:latin typeface="Times New Roman" panose="02020603050405020304" pitchFamily="18" charset="0"/>
                <a:cs typeface="Times New Roman" panose="02020603050405020304" pitchFamily="18" charset="0"/>
              </a:rPr>
              <a:t>career</a:t>
            </a:r>
            <a:r>
              <a:rPr b="0" spc="-45" dirty="0">
                <a:solidFill>
                  <a:schemeClr val="tx1"/>
                </a:solidFill>
                <a:latin typeface="Times New Roman" panose="02020603050405020304" pitchFamily="18" charset="0"/>
                <a:cs typeface="Times New Roman" panose="02020603050405020304" pitchFamily="18" charset="0"/>
              </a:rPr>
              <a:t>.</a:t>
            </a:r>
          </a:p>
        </p:txBody>
      </p:sp>
      <p:sp>
        <p:nvSpPr>
          <p:cNvPr id="5" name="object 5"/>
          <p:cNvSpPr txBox="1">
            <a:spLocks noGrp="1"/>
          </p:cNvSpPr>
          <p:nvPr>
            <p:ph type="sldNum" sz="quarter" idx="7"/>
          </p:nvPr>
        </p:nvSpPr>
        <p:spPr>
          <a:xfrm>
            <a:off x="8590120" y="4782216"/>
            <a:ext cx="328295" cy="157094"/>
          </a:xfrm>
          <a:prstGeom prst="rect">
            <a:avLst/>
          </a:prstGeom>
        </p:spPr>
        <p:txBody>
          <a:bodyPr vert="horz" wrap="square" lIns="0" tIns="3175" rIns="0" bIns="0" rtlCol="0">
            <a:spAutoFit/>
          </a:bodyPr>
          <a:lstStyle/>
          <a:p>
            <a:pPr marL="160020">
              <a:lnSpc>
                <a:spcPct val="100000"/>
              </a:lnSpc>
              <a:spcBef>
                <a:spcPts val="25"/>
              </a:spcBef>
            </a:pPr>
            <a:fld id="{81D60167-4931-47E6-BA6A-407CBD079E47}" type="slidenum">
              <a:rPr spc="5" dirty="0">
                <a:solidFill>
                  <a:schemeClr val="tx1"/>
                </a:solidFill>
              </a:rPr>
              <a:t>22</a:t>
            </a:fld>
            <a:endParaRPr spc="5" dirty="0">
              <a:solidFill>
                <a:schemeClr val="tx1"/>
              </a:solidFill>
            </a:endParaRPr>
          </a:p>
        </p:txBody>
      </p:sp>
      <p:sp>
        <p:nvSpPr>
          <p:cNvPr id="4" name="object 4"/>
          <p:cNvSpPr/>
          <p:nvPr/>
        </p:nvSpPr>
        <p:spPr>
          <a:xfrm>
            <a:off x="98249" y="966298"/>
            <a:ext cx="4197941" cy="363534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23247" y="2193290"/>
            <a:ext cx="2897505" cy="756920"/>
          </a:xfrm>
          <a:prstGeom prst="rect">
            <a:avLst/>
          </a:prstGeom>
        </p:spPr>
        <p:txBody>
          <a:bodyPr vert="horz" wrap="square" lIns="0" tIns="12700" rIns="0" bIns="0" rtlCol="0">
            <a:spAutoFit/>
          </a:bodyPr>
          <a:lstStyle/>
          <a:p>
            <a:pPr marL="12700">
              <a:lnSpc>
                <a:spcPct val="100000"/>
              </a:lnSpc>
              <a:spcBef>
                <a:spcPts val="100"/>
              </a:spcBef>
            </a:pPr>
            <a:r>
              <a:rPr sz="4800" spc="-40" dirty="0">
                <a:solidFill>
                  <a:srgbClr val="FFFFFF"/>
                </a:solidFill>
                <a:latin typeface="Times New Roman" panose="02020603050405020304" pitchFamily="18" charset="0"/>
                <a:cs typeface="Times New Roman" panose="02020603050405020304" pitchFamily="18" charset="0"/>
              </a:rPr>
              <a:t>Thank</a:t>
            </a:r>
            <a:r>
              <a:rPr sz="4800" spc="-220" dirty="0">
                <a:solidFill>
                  <a:srgbClr val="FFFFFF"/>
                </a:solidFill>
                <a:latin typeface="Times New Roman" panose="02020603050405020304" pitchFamily="18" charset="0"/>
                <a:cs typeface="Times New Roman" panose="02020603050405020304" pitchFamily="18" charset="0"/>
              </a:rPr>
              <a:t> </a:t>
            </a:r>
            <a:r>
              <a:rPr sz="4800" spc="-100" dirty="0">
                <a:solidFill>
                  <a:srgbClr val="FFFFFF"/>
                </a:solidFill>
                <a:latin typeface="Times New Roman" panose="02020603050405020304" pitchFamily="18" charset="0"/>
                <a:cs typeface="Times New Roman" panose="02020603050405020304" pitchFamily="18" charset="0"/>
              </a:rPr>
              <a:t>You</a:t>
            </a:r>
            <a:endParaRPr sz="48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23</a:t>
            </a:fld>
            <a:endParaRPr lang="en-IN" spc="5" dirty="0">
              <a:solidFill>
                <a:srgbClr val="727272"/>
              </a:solidFill>
            </a:endParaRPr>
          </a:p>
        </p:txBody>
      </p:sp>
      <p:pic>
        <p:nvPicPr>
          <p:cNvPr id="4" name="Picture 3">
            <a:extLst>
              <a:ext uri="{FF2B5EF4-FFF2-40B4-BE49-F238E27FC236}">
                <a16:creationId xmlns:a16="http://schemas.microsoft.com/office/drawing/2014/main" id="{E390B95A-B18A-2402-2306-B271F13F3AA7}"/>
              </a:ext>
            </a:extLst>
          </p:cNvPr>
          <p:cNvPicPr>
            <a:picLocks noChangeAspect="1"/>
          </p:cNvPicPr>
          <p:nvPr/>
        </p:nvPicPr>
        <p:blipFill>
          <a:blip r:embed="rId2"/>
          <a:stretch>
            <a:fillRect/>
          </a:stretch>
        </p:blipFill>
        <p:spPr>
          <a:xfrm>
            <a:off x="1752600" y="1657350"/>
            <a:ext cx="4638675" cy="3429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75" y="157743"/>
            <a:ext cx="1704339" cy="299720"/>
          </a:xfrm>
          <a:prstGeom prst="rect">
            <a:avLst/>
          </a:prstGeom>
        </p:spPr>
        <p:txBody>
          <a:bodyPr vert="horz" wrap="square" lIns="0" tIns="12700" rIns="0" bIns="0" rtlCol="0">
            <a:spAutoFit/>
          </a:bodyPr>
          <a:lstStyle/>
          <a:p>
            <a:pPr marL="12700">
              <a:lnSpc>
                <a:spcPct val="100000"/>
              </a:lnSpc>
              <a:spcBef>
                <a:spcPts val="100"/>
              </a:spcBef>
            </a:pPr>
            <a:r>
              <a:rPr dirty="0">
                <a:latin typeface="Times New Roman" panose="02020603050405020304" pitchFamily="18" charset="0"/>
                <a:cs typeface="Times New Roman" panose="02020603050405020304" pitchFamily="18" charset="0"/>
              </a:rPr>
              <a:t>Internship</a:t>
            </a:r>
            <a:r>
              <a:rPr spc="-9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Tasks</a:t>
            </a:r>
          </a:p>
        </p:txBody>
      </p:sp>
      <p:sp>
        <p:nvSpPr>
          <p:cNvPr id="5" name="object 5"/>
          <p:cNvSpPr txBox="1"/>
          <p:nvPr/>
        </p:nvSpPr>
        <p:spPr>
          <a:xfrm>
            <a:off x="8671128" y="4773713"/>
            <a:ext cx="193675" cy="174625"/>
          </a:xfrm>
          <a:prstGeom prst="rect">
            <a:avLst/>
          </a:prstGeom>
        </p:spPr>
        <p:txBody>
          <a:bodyPr vert="horz" wrap="square" lIns="0" tIns="3175" rIns="0" bIns="0" rtlCol="0">
            <a:spAutoFit/>
          </a:bodyPr>
          <a:lstStyle/>
          <a:p>
            <a:pPr marL="25400">
              <a:lnSpc>
                <a:spcPct val="100000"/>
              </a:lnSpc>
              <a:spcBef>
                <a:spcPts val="25"/>
              </a:spcBef>
            </a:pPr>
            <a:fld id="{81D60167-4931-47E6-BA6A-407CBD079E47}" type="slidenum">
              <a:rPr sz="1000" spc="5" dirty="0">
                <a:solidFill>
                  <a:srgbClr val="727272"/>
                </a:solidFill>
                <a:latin typeface="Arial"/>
                <a:cs typeface="Arial"/>
              </a:rPr>
              <a:t>3</a:t>
            </a:fld>
            <a:endParaRPr sz="1000" dirty="0">
              <a:latin typeface="Arial"/>
              <a:cs typeface="Arial"/>
            </a:endParaRPr>
          </a:p>
        </p:txBody>
      </p:sp>
      <p:sp>
        <p:nvSpPr>
          <p:cNvPr id="4" name="Rectangle 3"/>
          <p:cNvSpPr/>
          <p:nvPr/>
        </p:nvSpPr>
        <p:spPr>
          <a:xfrm>
            <a:off x="152400" y="895350"/>
            <a:ext cx="5334000" cy="5770811"/>
          </a:xfrm>
          <a:prstGeom prst="rect">
            <a:avLst/>
          </a:prstGeom>
        </p:spPr>
        <p:txBody>
          <a:bodyPr wrap="square">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About Company</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Internship Task</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Introduction on Project work</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Software / Hardware Tools Details</a:t>
            </a:r>
            <a:r>
              <a:rPr lang="en-IN" spc="15" dirty="0">
                <a:solidFill>
                  <a:srgbClr val="FFFFFF"/>
                </a:solidFill>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Implementation Details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Skills Utilized</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What I Learnt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Internship Outcomes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Project Demo / Screenshots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Conclusion</a:t>
            </a:r>
          </a:p>
          <a:p>
            <a:pPr>
              <a:lnSpc>
                <a:spcPct val="150000"/>
              </a:lnSpc>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165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76600" y="0"/>
            <a:ext cx="5867391" cy="5143500"/>
          </a:xfrm>
          <a:custGeom>
            <a:avLst/>
            <a:gdLst/>
            <a:ahLst/>
            <a:cxnLst/>
            <a:rect l="l" t="t" r="r" b="b"/>
            <a:pathLst>
              <a:path w="4572000" h="5143500">
                <a:moveTo>
                  <a:pt x="0" y="5143489"/>
                </a:moveTo>
                <a:lnTo>
                  <a:pt x="4571990" y="5143489"/>
                </a:lnTo>
                <a:lnTo>
                  <a:pt x="4571990" y="0"/>
                </a:lnTo>
                <a:lnTo>
                  <a:pt x="0" y="0"/>
                </a:lnTo>
                <a:lnTo>
                  <a:pt x="0" y="5143489"/>
                </a:lnTo>
                <a:close/>
              </a:path>
            </a:pathLst>
          </a:custGeom>
          <a:solidFill>
            <a:srgbClr val="4285F4"/>
          </a:solidFill>
        </p:spPr>
        <p:txBody>
          <a:bodyPr wrap="square" lIns="0" tIns="0" rIns="0" bIns="0" rtlCol="0"/>
          <a:lstStyle/>
          <a:p>
            <a:endParaRPr dirty="0"/>
          </a:p>
        </p:txBody>
      </p:sp>
      <p:sp>
        <p:nvSpPr>
          <p:cNvPr id="3" name="object 3"/>
          <p:cNvSpPr/>
          <p:nvPr/>
        </p:nvSpPr>
        <p:spPr>
          <a:xfrm>
            <a:off x="0" y="0"/>
            <a:ext cx="2667000" cy="2495550"/>
          </a:xfrm>
          <a:custGeom>
            <a:avLst/>
            <a:gdLst/>
            <a:ahLst/>
            <a:cxnLst/>
            <a:rect l="l" t="t" r="r" b="b"/>
            <a:pathLst>
              <a:path w="4572000" h="5143500">
                <a:moveTo>
                  <a:pt x="4571991" y="0"/>
                </a:moveTo>
                <a:lnTo>
                  <a:pt x="0" y="0"/>
                </a:lnTo>
                <a:lnTo>
                  <a:pt x="0" y="5143489"/>
                </a:lnTo>
                <a:lnTo>
                  <a:pt x="4571991" y="5143489"/>
                </a:lnTo>
                <a:lnTo>
                  <a:pt x="4571991" y="0"/>
                </a:lnTo>
                <a:close/>
              </a:path>
            </a:pathLst>
          </a:custGeom>
          <a:solidFill>
            <a:srgbClr val="F9F9F9"/>
          </a:solidFill>
        </p:spPr>
        <p:txBody>
          <a:bodyPr wrap="square" lIns="0" tIns="0" rIns="0" bIns="0" rtlCol="0"/>
          <a:lstStyle/>
          <a:p>
            <a:pPr algn="ctr"/>
            <a:endParaRPr dirty="0"/>
          </a:p>
        </p:txBody>
      </p:sp>
      <p:sp>
        <p:nvSpPr>
          <p:cNvPr id="4" name="object 4"/>
          <p:cNvSpPr txBox="1">
            <a:spLocks noGrp="1"/>
          </p:cNvSpPr>
          <p:nvPr>
            <p:ph type="title"/>
          </p:nvPr>
        </p:nvSpPr>
        <p:spPr>
          <a:xfrm>
            <a:off x="745026" y="566799"/>
            <a:ext cx="7653946" cy="376513"/>
          </a:xfrm>
          <a:prstGeom prst="rect">
            <a:avLst/>
          </a:prstGeom>
        </p:spPr>
        <p:txBody>
          <a:bodyPr vert="horz" wrap="square" lIns="0" tIns="12700" rIns="0" bIns="0" rtlCol="0">
            <a:spAutoFit/>
          </a:bodyPr>
          <a:lstStyle/>
          <a:p>
            <a:pPr marL="4279900" marR="5080">
              <a:lnSpc>
                <a:spcPct val="149300"/>
              </a:lnSpc>
              <a:spcBef>
                <a:spcPts val="100"/>
              </a:spcBef>
            </a:pPr>
            <a:r>
              <a:rPr lang="en-US" spc="-5" dirty="0">
                <a:latin typeface="Times New Roman" panose="02020603050405020304" pitchFamily="18" charset="0"/>
                <a:cs typeface="Times New Roman" panose="02020603050405020304" pitchFamily="18" charset="0"/>
              </a:rPr>
              <a:t>About company</a:t>
            </a:r>
            <a:endParaRPr spc="-5" dirty="0">
              <a:latin typeface="Times New Roman" panose="02020603050405020304" pitchFamily="18" charset="0"/>
              <a:cs typeface="Times New Roman" panose="02020603050405020304" pitchFamily="18" charset="0"/>
            </a:endParaRPr>
          </a:p>
        </p:txBody>
      </p:sp>
      <p:sp>
        <p:nvSpPr>
          <p:cNvPr id="5" name="object 5"/>
          <p:cNvSpPr txBox="1"/>
          <p:nvPr/>
        </p:nvSpPr>
        <p:spPr>
          <a:xfrm>
            <a:off x="3429000" y="1082691"/>
            <a:ext cx="5583368" cy="3288529"/>
          </a:xfrm>
          <a:prstGeom prst="rect">
            <a:avLst/>
          </a:prstGeom>
        </p:spPr>
        <p:txBody>
          <a:bodyPr vert="horz" wrap="square" lIns="0" tIns="12700" rIns="0" bIns="0" rtlCol="0">
            <a:spAutoFit/>
          </a:bodyPr>
          <a:lstStyle/>
          <a:p>
            <a:pPr marL="12700" marR="5080" algn="just">
              <a:lnSpc>
                <a:spcPct val="149300"/>
              </a:lnSpc>
              <a:spcBef>
                <a:spcPts val="100"/>
              </a:spcBef>
            </a:pPr>
            <a:r>
              <a:rPr lang="en-US" sz="1600" dirty="0" err="1">
                <a:solidFill>
                  <a:schemeClr val="bg1"/>
                </a:solidFill>
                <a:latin typeface="Times New Roman" panose="02020603050405020304" pitchFamily="18" charset="0"/>
                <a:cs typeface="Times New Roman" panose="02020603050405020304" pitchFamily="18" charset="0"/>
              </a:rPr>
              <a:t>InfiData</a:t>
            </a:r>
            <a:r>
              <a:rPr lang="en-US" sz="1600" dirty="0">
                <a:solidFill>
                  <a:schemeClr val="bg1"/>
                </a:solidFill>
                <a:latin typeface="Times New Roman" panose="02020603050405020304" pitchFamily="18" charset="0"/>
                <a:cs typeface="Times New Roman" panose="02020603050405020304" pitchFamily="18" charset="0"/>
              </a:rPr>
              <a:t> Technologies An ISO 9001:2015 Certified IT Company, </a:t>
            </a:r>
            <a:r>
              <a:rPr lang="en-US" sz="1600" dirty="0" err="1">
                <a:solidFill>
                  <a:schemeClr val="bg1"/>
                </a:solidFill>
                <a:latin typeface="Times New Roman" panose="02020603050405020304" pitchFamily="18" charset="0"/>
                <a:cs typeface="Times New Roman" panose="02020603050405020304" pitchFamily="18" charset="0"/>
              </a:rPr>
              <a:t>Accreditated</a:t>
            </a:r>
            <a:r>
              <a:rPr lang="en-US" sz="1600" dirty="0">
                <a:solidFill>
                  <a:schemeClr val="bg1"/>
                </a:solidFill>
                <a:latin typeface="Times New Roman" panose="02020603050405020304" pitchFamily="18" charset="0"/>
                <a:cs typeface="Times New Roman" panose="02020603050405020304" pitchFamily="18" charset="0"/>
              </a:rPr>
              <a:t> by An International Accreditation Service (IAS). Head quartered in "silicon valley" of India Bengaluru, started in the year 2015. We are highly specialized in the design and development of websites, software application development, mobile app development, E-Commerce solutions and more.</a:t>
            </a:r>
          </a:p>
          <a:p>
            <a:pPr marL="12700" marR="5080" algn="just">
              <a:lnSpc>
                <a:spcPct val="149300"/>
              </a:lnSpc>
              <a:spcBef>
                <a:spcPts val="100"/>
              </a:spcBef>
            </a:pPr>
            <a:r>
              <a:rPr lang="en-US" sz="1600" dirty="0">
                <a:solidFill>
                  <a:schemeClr val="bg1"/>
                </a:solidFill>
                <a:latin typeface="Times New Roman" panose="02020603050405020304" pitchFamily="18" charset="0"/>
                <a:cs typeface="Times New Roman" panose="02020603050405020304" pitchFamily="18" charset="0"/>
              </a:rPr>
              <a:t> Our team of expert professionals works on the latest software tools and technologies to give the best and promising services to our customers.</a:t>
            </a:r>
            <a:endParaRPr sz="2000" dirty="0">
              <a:solidFill>
                <a:schemeClr val="bg1"/>
              </a:solidFill>
              <a:latin typeface="Times New Roman" panose="02020603050405020304" pitchFamily="18" charset="0"/>
              <a:cs typeface="Times New Roman" panose="02020603050405020304" pitchFamily="18" charset="0"/>
            </a:endParaRPr>
          </a:p>
        </p:txBody>
      </p:sp>
      <p:sp>
        <p:nvSpPr>
          <p:cNvPr id="9" name="object 9"/>
          <p:cNvSpPr txBox="1"/>
          <p:nvPr/>
        </p:nvSpPr>
        <p:spPr>
          <a:xfrm>
            <a:off x="8889812" y="4807613"/>
            <a:ext cx="122555" cy="174625"/>
          </a:xfrm>
          <a:prstGeom prst="rect">
            <a:avLst/>
          </a:prstGeom>
        </p:spPr>
        <p:txBody>
          <a:bodyPr vert="horz" wrap="square" lIns="0" tIns="3175" rIns="0" bIns="0" rtlCol="0">
            <a:spAutoFit/>
          </a:bodyPr>
          <a:lstStyle/>
          <a:p>
            <a:pPr marL="25400">
              <a:lnSpc>
                <a:spcPct val="100000"/>
              </a:lnSpc>
              <a:spcBef>
                <a:spcPts val="25"/>
              </a:spcBef>
            </a:pPr>
            <a:fld id="{81D60167-4931-47E6-BA6A-407CBD079E47}" type="slidenum">
              <a:rPr sz="1000" spc="5" dirty="0">
                <a:solidFill>
                  <a:srgbClr val="FFFFFF"/>
                </a:solidFill>
                <a:latin typeface="Arial"/>
                <a:cs typeface="Arial"/>
              </a:rPr>
              <a:t>4</a:t>
            </a:fld>
            <a:endParaRPr sz="1000">
              <a:latin typeface="Arial"/>
              <a:cs typeface="Arial"/>
            </a:endParaRPr>
          </a:p>
        </p:txBody>
      </p:sp>
      <p:pic>
        <p:nvPicPr>
          <p:cNvPr id="6" name="Picture 5"/>
          <p:cNvPicPr>
            <a:picLocks noChangeAspect="1"/>
          </p:cNvPicPr>
          <p:nvPr/>
        </p:nvPicPr>
        <p:blipFill>
          <a:blip r:embed="rId2"/>
          <a:stretch>
            <a:fillRect/>
          </a:stretch>
        </p:blipFill>
        <p:spPr>
          <a:xfrm>
            <a:off x="181385" y="1"/>
            <a:ext cx="3095215" cy="2321204"/>
          </a:xfrm>
          <a:prstGeom prst="rect">
            <a:avLst/>
          </a:prstGeom>
        </p:spPr>
      </p:pic>
      <p:sp>
        <p:nvSpPr>
          <p:cNvPr id="8" name="object 5"/>
          <p:cNvSpPr txBox="1"/>
          <p:nvPr/>
        </p:nvSpPr>
        <p:spPr>
          <a:xfrm>
            <a:off x="49762" y="2511496"/>
            <a:ext cx="3095215" cy="2093971"/>
          </a:xfrm>
          <a:prstGeom prst="rect">
            <a:avLst/>
          </a:prstGeom>
        </p:spPr>
        <p:txBody>
          <a:bodyPr vert="horz" wrap="square" lIns="0" tIns="12700" rIns="0" bIns="0" rtlCol="0">
            <a:spAutoFit/>
          </a:bodyPr>
          <a:lstStyle/>
          <a:p>
            <a:pPr marL="12700" marR="5080" algn="ctr">
              <a:lnSpc>
                <a:spcPct val="149300"/>
              </a:lnSpc>
              <a:spcBef>
                <a:spcPts val="100"/>
              </a:spcBef>
            </a:pPr>
            <a:r>
              <a:rPr lang="en-IN" sz="1400" b="1" cap="all" dirty="0"/>
              <a:t>OUR SERVICES</a:t>
            </a:r>
          </a:p>
          <a:p>
            <a:pPr marL="12700" marR="5080" algn="ctr">
              <a:lnSpc>
                <a:spcPct val="149300"/>
              </a:lnSpc>
              <a:spcBef>
                <a:spcPts val="100"/>
              </a:spcBef>
            </a:pPr>
            <a:r>
              <a:rPr lang="en-IN" sz="1400" b="1" dirty="0">
                <a:solidFill>
                  <a:schemeClr val="accent5">
                    <a:lumMod val="75000"/>
                  </a:schemeClr>
                </a:solidFill>
              </a:rPr>
              <a:t>Development | Training |Consulting</a:t>
            </a:r>
          </a:p>
          <a:p>
            <a:pPr marL="12700" marR="5080" algn="just">
              <a:lnSpc>
                <a:spcPct val="149300"/>
              </a:lnSpc>
              <a:spcBef>
                <a:spcPts val="100"/>
              </a:spcBef>
            </a:pPr>
            <a:r>
              <a:rPr lang="en-US" sz="1400" b="1" dirty="0"/>
              <a:t>Address:</a:t>
            </a:r>
          </a:p>
          <a:p>
            <a:pPr marL="12700" marR="5080" algn="just">
              <a:lnSpc>
                <a:spcPct val="149300"/>
              </a:lnSpc>
              <a:spcBef>
                <a:spcPts val="100"/>
              </a:spcBef>
            </a:pPr>
            <a:r>
              <a:rPr lang="en-US" sz="1200" dirty="0"/>
              <a:t>#1421, 1st Floor,16th B Cross, Sri </a:t>
            </a:r>
            <a:r>
              <a:rPr lang="en-US" sz="1200" dirty="0" err="1"/>
              <a:t>Radha</a:t>
            </a:r>
            <a:r>
              <a:rPr lang="en-US" sz="1200" dirty="0"/>
              <a:t> Building, </a:t>
            </a:r>
            <a:r>
              <a:rPr lang="en-US" sz="1200" dirty="0" err="1"/>
              <a:t>Opp.To</a:t>
            </a:r>
            <a:r>
              <a:rPr lang="en-US" sz="1200" dirty="0"/>
              <a:t> Dr. Agarwal Eye Hospital, Yelahanka New Town, Bengaluru-64</a:t>
            </a:r>
          </a:p>
          <a:p>
            <a:pPr marL="12700" marR="5080" algn="just">
              <a:lnSpc>
                <a:spcPct val="149300"/>
              </a:lnSpc>
              <a:spcBef>
                <a:spcPts val="100"/>
              </a:spcBef>
            </a:pPr>
            <a:r>
              <a:rPr lang="en-US" sz="1200" dirty="0">
                <a:latin typeface="Arial"/>
                <a:cs typeface="Arial"/>
                <a:hlinkClick r:id="rId3"/>
              </a:rPr>
              <a:t>www.infidata.in</a:t>
            </a:r>
            <a:r>
              <a:rPr lang="en-US" sz="1200" dirty="0">
                <a:latin typeface="Arial"/>
                <a:cs typeface="Arial"/>
              </a:rPr>
              <a:t> | info@infidata.in</a:t>
            </a:r>
            <a:endParaRPr sz="12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75" y="157743"/>
            <a:ext cx="1704339" cy="299720"/>
          </a:xfrm>
          <a:prstGeom prst="rect">
            <a:avLst/>
          </a:prstGeom>
        </p:spPr>
        <p:txBody>
          <a:bodyPr vert="horz" wrap="square" lIns="0" tIns="12700" rIns="0" bIns="0" rtlCol="0">
            <a:spAutoFit/>
          </a:bodyPr>
          <a:lstStyle/>
          <a:p>
            <a:pPr marL="12700">
              <a:lnSpc>
                <a:spcPct val="100000"/>
              </a:lnSpc>
              <a:spcBef>
                <a:spcPts val="100"/>
              </a:spcBef>
            </a:pPr>
            <a:r>
              <a:rPr dirty="0">
                <a:latin typeface="Times New Roman" panose="02020603050405020304" pitchFamily="18" charset="0"/>
                <a:cs typeface="Times New Roman" panose="02020603050405020304" pitchFamily="18" charset="0"/>
              </a:rPr>
              <a:t>Internship</a:t>
            </a:r>
            <a:r>
              <a:rPr spc="-9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Tasks</a:t>
            </a:r>
          </a:p>
        </p:txBody>
      </p:sp>
      <p:sp>
        <p:nvSpPr>
          <p:cNvPr id="3" name="Slide Number Placeholder 2"/>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5</a:t>
            </a:fld>
            <a:endParaRPr lang="en-IN" spc="5" dirty="0">
              <a:solidFill>
                <a:srgbClr val="727272"/>
              </a:solidFill>
            </a:endParaRPr>
          </a:p>
        </p:txBody>
      </p:sp>
      <p:sp>
        <p:nvSpPr>
          <p:cNvPr id="5" name="object 5"/>
          <p:cNvSpPr txBox="1"/>
          <p:nvPr/>
        </p:nvSpPr>
        <p:spPr>
          <a:xfrm>
            <a:off x="8671128" y="4773713"/>
            <a:ext cx="193675" cy="174625"/>
          </a:xfrm>
          <a:prstGeom prst="rect">
            <a:avLst/>
          </a:prstGeom>
        </p:spPr>
        <p:txBody>
          <a:bodyPr vert="horz" wrap="square" lIns="0" tIns="3175" rIns="0" bIns="0" rtlCol="0">
            <a:spAutoFit/>
          </a:bodyPr>
          <a:lstStyle/>
          <a:p>
            <a:pPr marL="25400">
              <a:lnSpc>
                <a:spcPct val="100000"/>
              </a:lnSpc>
              <a:spcBef>
                <a:spcPts val="25"/>
              </a:spcBef>
            </a:pPr>
            <a:fld id="{81D60167-4931-47E6-BA6A-407CBD079E47}" type="slidenum">
              <a:rPr sz="1000" spc="5" dirty="0">
                <a:solidFill>
                  <a:srgbClr val="727272"/>
                </a:solidFill>
                <a:latin typeface="Arial"/>
                <a:cs typeface="Arial"/>
              </a:rPr>
              <a:t>5</a:t>
            </a:fld>
            <a:endParaRPr sz="1000">
              <a:latin typeface="Arial"/>
              <a:cs typeface="Arial"/>
            </a:endParaRPr>
          </a:p>
        </p:txBody>
      </p:sp>
      <p:sp>
        <p:nvSpPr>
          <p:cNvPr id="4" name="Rectangle 3"/>
          <p:cNvSpPr/>
          <p:nvPr/>
        </p:nvSpPr>
        <p:spPr>
          <a:xfrm>
            <a:off x="168226" y="666750"/>
            <a:ext cx="8289974" cy="3982116"/>
          </a:xfrm>
          <a:prstGeom prst="rect">
            <a:avLst/>
          </a:prstGeom>
        </p:spPr>
        <p:txBody>
          <a:bodyPr wrap="square">
            <a:spAutoFit/>
          </a:bodyPr>
          <a:lstStyle/>
          <a:p>
            <a:pPr>
              <a:lnSpc>
                <a:spcPct val="200000"/>
              </a:lnSpc>
            </a:pPr>
            <a:r>
              <a:rPr lang="en-US" sz="2000" b="1" dirty="0">
                <a:latin typeface="Times New Roman" panose="02020603050405020304" pitchFamily="18" charset="0"/>
                <a:cs typeface="Times New Roman" panose="02020603050405020304" pitchFamily="18" charset="0"/>
              </a:rPr>
              <a:t>Task on:</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Core Java Concepts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Java Database Connectivity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SQL Queries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HTML and CSS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Working with Web Templates</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Java Server pages (JSP)</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Servlet Programming</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Project 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1275" y="302654"/>
            <a:ext cx="4400725" cy="289823"/>
          </a:xfrm>
          <a:prstGeom prst="rect">
            <a:avLst/>
          </a:prstGeom>
        </p:spPr>
        <p:txBody>
          <a:bodyPr vert="horz" wrap="square" lIns="0" tIns="12700" rIns="0" bIns="0" rtlCol="0">
            <a:spAutoFit/>
          </a:bodyPr>
          <a:lstStyle/>
          <a:p>
            <a:pPr marL="12700">
              <a:lnSpc>
                <a:spcPct val="100000"/>
              </a:lnSpc>
              <a:spcBef>
                <a:spcPts val="100"/>
              </a:spcBef>
            </a:pPr>
            <a:r>
              <a:rPr sz="1800" spc="-114" dirty="0">
                <a:solidFill>
                  <a:srgbClr val="FFFFFF"/>
                </a:solidFill>
                <a:latin typeface="Arial"/>
                <a:cs typeface="Arial"/>
              </a:rPr>
              <a:t> </a:t>
            </a:r>
            <a:r>
              <a:rPr lang="en-US" spc="-25" dirty="0">
                <a:solidFill>
                  <a:srgbClr val="FFFFFF"/>
                </a:solidFill>
                <a:latin typeface="Times New Roman" panose="02020603050405020304" pitchFamily="18" charset="0"/>
                <a:cs typeface="Times New Roman" panose="02020603050405020304" pitchFamily="18" charset="0"/>
              </a:rPr>
              <a:t>Introduction  to  Project Work </a:t>
            </a:r>
            <a:endParaRPr sz="1800" dirty="0">
              <a:latin typeface="Times New Roman" panose="02020603050405020304" pitchFamily="18" charset="0"/>
              <a:cs typeface="Times New Roman" panose="02020603050405020304" pitchFamily="18" charset="0"/>
            </a:endParaRPr>
          </a:p>
        </p:txBody>
      </p:sp>
      <p:sp>
        <p:nvSpPr>
          <p:cNvPr id="4" name="Rectangle 3"/>
          <p:cNvSpPr/>
          <p:nvPr/>
        </p:nvSpPr>
        <p:spPr>
          <a:xfrm>
            <a:off x="152400" y="819150"/>
            <a:ext cx="8534400" cy="4247317"/>
          </a:xfrm>
          <a:prstGeom prst="rect">
            <a:avLst/>
          </a:prstGeom>
        </p:spPr>
        <p:txBody>
          <a:bodyPr wrap="square">
            <a:spAutoFit/>
          </a:bodyPr>
          <a:lstStyle/>
          <a:p>
            <a:pPr algn="just" fontAlgn="base"/>
            <a:r>
              <a:rPr lang="en-US" sz="2000" b="1" dirty="0">
                <a:latin typeface="Times New Roman" panose="02020603050405020304" pitchFamily="18" charset="0"/>
                <a:cs typeface="Times New Roman" panose="02020603050405020304" pitchFamily="18" charset="0"/>
              </a:rPr>
              <a:t>Move Home:</a:t>
            </a:r>
          </a:p>
          <a:p>
            <a:pPr algn="just" fontAlgn="base"/>
            <a:endParaRPr lang="en-US" dirty="0">
              <a:latin typeface="Times New Roman" panose="02020603050405020304" pitchFamily="18" charset="0"/>
              <a:cs typeface="Times New Roman" panose="02020603050405020304" pitchFamily="18" charset="0"/>
            </a:endParaRPr>
          </a:p>
          <a:p>
            <a:pPr marL="285750" indent="-285750" algn="just" fontAlgn="base">
              <a:buFont typeface="Arial"/>
              <a:buChar char="•"/>
            </a:pPr>
            <a:r>
              <a:rPr lang="en-US" dirty="0">
                <a:latin typeface="Times New Roman" panose="02020603050405020304" pitchFamily="18" charset="0"/>
                <a:cs typeface="Times New Roman" panose="02020603050405020304" pitchFamily="18" charset="0"/>
              </a:rPr>
              <a:t>This project focuses on creating a dynamic and user-friendly web application for Move Home, a packers and movers company, aimed at simplifying the booking and management of relocation services through digital innovation.</a:t>
            </a:r>
          </a:p>
          <a:p>
            <a:pPr algn="just" fontAlgn="base"/>
            <a:endParaRPr lang="en-US" dirty="0">
              <a:latin typeface="Times New Roman" panose="02020603050405020304" pitchFamily="18" charset="0"/>
              <a:cs typeface="Times New Roman" panose="02020603050405020304" pitchFamily="18" charset="0"/>
            </a:endParaRPr>
          </a:p>
          <a:p>
            <a:pPr marL="285750" indent="-285750" algn="just" fontAlgn="base">
              <a:buFont typeface="Arial"/>
              <a:buChar char="•"/>
            </a:pPr>
            <a:r>
              <a:rPr lang="en-US" dirty="0">
                <a:latin typeface="Times New Roman" panose="02020603050405020304" pitchFamily="18" charset="0"/>
                <a:cs typeface="Times New Roman" panose="02020603050405020304" pitchFamily="18" charset="0"/>
              </a:rPr>
              <a:t>It aims to harness advanced technology to transform the market, establishing new benchmarks for service quality and reliability.</a:t>
            </a:r>
          </a:p>
          <a:p>
            <a:pPr algn="just" fontAlgn="base"/>
            <a:endParaRPr lang="en-US" dirty="0">
              <a:latin typeface="Times New Roman" panose="02020603050405020304" pitchFamily="18" charset="0"/>
              <a:cs typeface="Times New Roman" panose="02020603050405020304" pitchFamily="18" charset="0"/>
            </a:endParaRPr>
          </a:p>
          <a:p>
            <a:pPr marL="285750" indent="-285750" algn="just" fontAlgn="base">
              <a:buFont typeface="Arial"/>
              <a:buChar char="•"/>
            </a:pPr>
            <a:r>
              <a:rPr lang="en-US" dirty="0">
                <a:latin typeface="Times New Roman" panose="02020603050405020304" pitchFamily="18" charset="0"/>
                <a:cs typeface="Times New Roman" panose="02020603050405020304" pitchFamily="18" charset="0"/>
              </a:rPr>
              <a:t>Through the online platform, Move Home plans to tap into a wider market, reaching potential customers across wider geographical areas. </a:t>
            </a:r>
          </a:p>
          <a:p>
            <a:pPr marL="285750" indent="-285750" algn="just" fontAlgn="base">
              <a:buFont typeface="Arial"/>
              <a:buChar char="•"/>
            </a:pPr>
            <a:endParaRPr lang="en-US" dirty="0">
              <a:latin typeface="Times New Roman" panose="02020603050405020304" pitchFamily="18" charset="0"/>
              <a:cs typeface="Times New Roman" panose="02020603050405020304" pitchFamily="18" charset="0"/>
            </a:endParaRPr>
          </a:p>
          <a:p>
            <a:pPr marL="285750" indent="-285750" algn="just" fontAlgn="base">
              <a:buFont typeface="Arial"/>
              <a:buChar char="•"/>
            </a:pPr>
            <a:r>
              <a:rPr lang="en-US" dirty="0">
                <a:latin typeface="Times New Roman" panose="02020603050405020304" pitchFamily="18" charset="0"/>
                <a:cs typeface="Times New Roman" panose="02020603050405020304" pitchFamily="18" charset="0"/>
              </a:rPr>
              <a:t>The digital approach also opens up opportunities for scaling the business and exploring new customer segments. With a scalable architecture, the platform is designed to adapt to growing business needs and customer demands.</a:t>
            </a:r>
          </a:p>
        </p:txBody>
      </p:sp>
      <p:sp>
        <p:nvSpPr>
          <p:cNvPr id="5" name="Slide Number Placeholder 4"/>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6</a:t>
            </a:fld>
            <a:endParaRPr lang="en-IN" spc="5" dirty="0">
              <a:solidFill>
                <a:srgbClr val="72727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1274" y="157743"/>
            <a:ext cx="4324526" cy="289823"/>
          </a:xfrm>
          <a:prstGeom prst="rect">
            <a:avLst/>
          </a:prstGeom>
        </p:spPr>
        <p:txBody>
          <a:bodyPr vert="horz" wrap="square" lIns="0" tIns="12700" rIns="0" bIns="0" rtlCol="0">
            <a:spAutoFit/>
          </a:bodyPr>
          <a:lstStyle/>
          <a:p>
            <a:pPr marL="12700">
              <a:lnSpc>
                <a:spcPct val="100000"/>
              </a:lnSpc>
              <a:spcBef>
                <a:spcPts val="100"/>
              </a:spcBef>
            </a:pPr>
            <a:r>
              <a:rPr lang="en-IN" spc="15" dirty="0">
                <a:solidFill>
                  <a:srgbClr val="FFFFFF"/>
                </a:solidFill>
                <a:latin typeface="Times New Roman" panose="02020603050405020304" pitchFamily="18" charset="0"/>
                <a:cs typeface="Times New Roman" panose="02020603050405020304" pitchFamily="18" charset="0"/>
              </a:rPr>
              <a:t>Software / Hardware Tools</a:t>
            </a:r>
            <a:r>
              <a:rPr lang="en-IN" sz="1800" spc="15" dirty="0">
                <a:solidFill>
                  <a:srgbClr val="FFFFFF"/>
                </a:solidFill>
                <a:latin typeface="Times New Roman" panose="02020603050405020304" pitchFamily="18" charset="0"/>
                <a:cs typeface="Times New Roman" panose="02020603050405020304" pitchFamily="18" charset="0"/>
              </a:rPr>
              <a:t> Details</a:t>
            </a:r>
            <a:endParaRPr lang="en-IN" sz="1800" dirty="0">
              <a:latin typeface="Times New Roman" panose="02020603050405020304" pitchFamily="18" charset="0"/>
              <a:cs typeface="Times New Roman" panose="02020603050405020304" pitchFamily="18" charset="0"/>
            </a:endParaRPr>
          </a:p>
        </p:txBody>
      </p:sp>
      <p:sp>
        <p:nvSpPr>
          <p:cNvPr id="3" name="Rectangle 2"/>
          <p:cNvSpPr/>
          <p:nvPr/>
        </p:nvSpPr>
        <p:spPr>
          <a:xfrm>
            <a:off x="466636" y="971550"/>
            <a:ext cx="7305763" cy="2616101"/>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Software:</a:t>
            </a:r>
            <a:endParaRPr lang="en-US" sz="24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JDK</a:t>
            </a:r>
          </a:p>
          <a:p>
            <a:pPr marL="914400" lvl="1"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Eclipse for Web and Enterprise Developer</a:t>
            </a:r>
          </a:p>
          <a:p>
            <a:pPr marL="914400" lvl="1" indent="-4572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XAMPP</a:t>
            </a:r>
          </a:p>
          <a:p>
            <a:pPr lvl="1"/>
            <a:endParaRPr lang="en-IN" sz="32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Hardware :</a:t>
            </a:r>
            <a:endParaRPr lang="en-US" sz="2400" dirty="0">
              <a:latin typeface="Times New Roman" panose="02020603050405020304" pitchFamily="18" charset="0"/>
              <a:cs typeface="Times New Roman" panose="02020603050405020304" pitchFamily="18" charset="0"/>
            </a:endParaRPr>
          </a:p>
          <a:p>
            <a:pPr marL="742950" lvl="1" indent="-285750">
              <a:buFont typeface="Arial"/>
              <a:buChar char="•"/>
            </a:pPr>
            <a:r>
              <a:rPr lang="en-IN" sz="2000" dirty="0">
                <a:latin typeface="Times New Roman" panose="02020603050405020304" pitchFamily="18" charset="0"/>
                <a:cs typeface="Times New Roman" panose="02020603050405020304" pitchFamily="18" charset="0"/>
              </a:rPr>
              <a:t>Minimum PC Requirements</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7</a:t>
            </a:fld>
            <a:endParaRPr lang="en-IN" spc="5" dirty="0">
              <a:solidFill>
                <a:srgbClr val="727272"/>
              </a:solidFill>
            </a:endParaRPr>
          </a:p>
        </p:txBody>
      </p:sp>
    </p:spTree>
    <p:extLst>
      <p:ext uri="{BB962C8B-B14F-4D97-AF65-F5344CB8AC3E}">
        <p14:creationId xmlns:p14="http://schemas.microsoft.com/office/powerpoint/2010/main" val="292979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1274" y="307603"/>
            <a:ext cx="2419525"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FFFFFF"/>
                </a:solidFill>
                <a:latin typeface="Times New Roman" panose="02020603050405020304" pitchFamily="18" charset="0"/>
                <a:cs typeface="Times New Roman" panose="02020603050405020304" pitchFamily="18" charset="0"/>
              </a:rPr>
              <a:t>Implementation</a:t>
            </a:r>
            <a:r>
              <a:rPr lang="en-IN" sz="1800" spc="15" dirty="0">
                <a:solidFill>
                  <a:srgbClr val="FFFFFF"/>
                </a:solidFill>
                <a:latin typeface="Times New Roman" panose="02020603050405020304" pitchFamily="18" charset="0"/>
                <a:cs typeface="Times New Roman" panose="02020603050405020304" pitchFamily="18" charset="0"/>
              </a:rPr>
              <a:t> Details</a:t>
            </a:r>
            <a:endParaRPr sz="18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8671128" y="4773713"/>
            <a:ext cx="193675" cy="174625"/>
          </a:xfrm>
          <a:prstGeom prst="rect">
            <a:avLst/>
          </a:prstGeom>
        </p:spPr>
        <p:txBody>
          <a:bodyPr vert="horz" wrap="square" lIns="0" tIns="3175" rIns="0" bIns="0" rtlCol="0">
            <a:spAutoFit/>
          </a:bodyPr>
          <a:lstStyle/>
          <a:p>
            <a:pPr marL="25400">
              <a:lnSpc>
                <a:spcPct val="100000"/>
              </a:lnSpc>
              <a:spcBef>
                <a:spcPts val="25"/>
              </a:spcBef>
            </a:pPr>
            <a:fld id="{81D60167-4931-47E6-BA6A-407CBD079E47}" type="slidenum">
              <a:rPr sz="1000" spc="5" dirty="0">
                <a:solidFill>
                  <a:srgbClr val="727272"/>
                </a:solidFill>
                <a:latin typeface="Arial"/>
                <a:cs typeface="Arial"/>
              </a:rPr>
              <a:t>8</a:t>
            </a:fld>
            <a:endParaRPr sz="1000">
              <a:latin typeface="Arial"/>
              <a:cs typeface="Arial"/>
            </a:endParaRPr>
          </a:p>
        </p:txBody>
      </p:sp>
      <p:sp>
        <p:nvSpPr>
          <p:cNvPr id="3" name="Slide Number Placeholder 2"/>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8</a:t>
            </a:fld>
            <a:endParaRPr lang="en-IN" spc="5" dirty="0">
              <a:solidFill>
                <a:srgbClr val="727272"/>
              </a:solidFill>
            </a:endParaRPr>
          </a:p>
        </p:txBody>
      </p:sp>
      <p:sp>
        <p:nvSpPr>
          <p:cNvPr id="6" name="Rectangle 5">
            <a:extLst>
              <a:ext uri="{FF2B5EF4-FFF2-40B4-BE49-F238E27FC236}">
                <a16:creationId xmlns:a16="http://schemas.microsoft.com/office/drawing/2014/main" id="{C009B587-50AC-5FA5-E9E5-24CE57F695A4}"/>
              </a:ext>
            </a:extLst>
          </p:cNvPr>
          <p:cNvSpPr/>
          <p:nvPr/>
        </p:nvSpPr>
        <p:spPr>
          <a:xfrm>
            <a:off x="457200" y="666750"/>
            <a:ext cx="8153400" cy="4647426"/>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Project Module Details</a:t>
            </a:r>
          </a:p>
          <a:p>
            <a:pPr algn="just"/>
            <a:endParaRPr lang="en-US" sz="10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Home: </a:t>
            </a:r>
            <a:r>
              <a:rPr lang="en-US" dirty="0">
                <a:latin typeface="Times New Roman" panose="02020603050405020304" pitchFamily="18" charset="0"/>
                <a:cs typeface="Times New Roman" panose="02020603050405020304" pitchFamily="18" charset="0"/>
              </a:rPr>
              <a:t>The primary landing page introduces the website, showcasing key services like home moves, office relocations, and long-distance moving options. It includes a navigation bar, a main banner or image for visual appeal, quick access links to services, and introductory content to welcome users.</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About: </a:t>
            </a:r>
            <a:r>
              <a:rPr lang="en-US" dirty="0">
                <a:latin typeface="Times New Roman" panose="02020603050405020304" pitchFamily="18" charset="0"/>
                <a:cs typeface="Times New Roman" panose="02020603050405020304" pitchFamily="18" charset="0"/>
              </a:rPr>
              <a:t>This page delves into the company's background, detailing its mission, core values, and journey. Information about the company history, the team, any certifications earned, and unique selling propositions are presented to build trust and connection with users.</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Services:</a:t>
            </a:r>
          </a:p>
          <a:p>
            <a:pPr marL="742950" lvl="1"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Home Moves: </a:t>
            </a:r>
            <a:r>
              <a:rPr lang="en-US" dirty="0">
                <a:latin typeface="Times New Roman" panose="02020603050405020304" pitchFamily="18" charset="0"/>
                <a:cs typeface="Times New Roman" panose="02020603050405020304" pitchFamily="18" charset="0"/>
              </a:rPr>
              <a:t>Tailored solutions for residential relocations, ensuring a smooth transition for households.</a:t>
            </a:r>
          </a:p>
          <a:p>
            <a:pPr marL="742950" lvl="1"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Office Relocation: </a:t>
            </a:r>
            <a:r>
              <a:rPr lang="en-US" dirty="0">
                <a:latin typeface="Times New Roman" panose="02020603050405020304" pitchFamily="18" charset="0"/>
                <a:cs typeface="Times New Roman" panose="02020603050405020304" pitchFamily="18" charset="0"/>
              </a:rPr>
              <a:t>Specialized services designed to handle the complexities of moving business offices.</a:t>
            </a:r>
          </a:p>
          <a:p>
            <a:pPr algn="just"/>
            <a:endParaRPr lang="en-IN" sz="1000" b="1"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75AE6F-AB8D-F871-E5BA-233D21621852}"/>
              </a:ext>
            </a:extLst>
          </p:cNvPr>
          <p:cNvSpPr>
            <a:spLocks noGrp="1"/>
          </p:cNvSpPr>
          <p:nvPr>
            <p:ph type="sldNum" sz="quarter" idx="7"/>
          </p:nvPr>
        </p:nvSpPr>
        <p:spPr/>
        <p:txBody>
          <a:bodyPr/>
          <a:lstStyle/>
          <a:p>
            <a:pPr marL="12700">
              <a:lnSpc>
                <a:spcPct val="100000"/>
              </a:lnSpc>
              <a:spcBef>
                <a:spcPts val="25"/>
              </a:spcBef>
            </a:pPr>
            <a:fld id="{81D60167-4931-47E6-BA6A-407CBD079E47}" type="slidenum">
              <a:rPr lang="en-IN" spc="5" smtClean="0">
                <a:solidFill>
                  <a:srgbClr val="727272"/>
                </a:solidFill>
              </a:rPr>
              <a:t>9</a:t>
            </a:fld>
            <a:endParaRPr lang="en-IN" spc="5" dirty="0">
              <a:solidFill>
                <a:srgbClr val="727272"/>
              </a:solidFill>
            </a:endParaRPr>
          </a:p>
        </p:txBody>
      </p:sp>
      <p:sp>
        <p:nvSpPr>
          <p:cNvPr id="8" name="TextBox 7">
            <a:extLst>
              <a:ext uri="{FF2B5EF4-FFF2-40B4-BE49-F238E27FC236}">
                <a16:creationId xmlns:a16="http://schemas.microsoft.com/office/drawing/2014/main" id="{B34C77BF-7EC8-2288-EFE1-7453DF65BD23}"/>
              </a:ext>
            </a:extLst>
          </p:cNvPr>
          <p:cNvSpPr txBox="1"/>
          <p:nvPr/>
        </p:nvSpPr>
        <p:spPr>
          <a:xfrm>
            <a:off x="381000" y="742950"/>
            <a:ext cx="8229600" cy="3733800"/>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Reviews: </a:t>
            </a:r>
            <a:r>
              <a:rPr lang="en-US" dirty="0">
                <a:latin typeface="Times New Roman" panose="02020603050405020304" pitchFamily="18" charset="0"/>
                <a:cs typeface="Times New Roman" panose="02020603050405020304" pitchFamily="18" charset="0"/>
              </a:rPr>
              <a:t>A section dedicated to customer testimonials and feedback. It includes user-submitted reviews with ratings and provides an option for users to write a review after their service experience, fostering transparency and trust.</a:t>
            </a: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Register: </a:t>
            </a:r>
            <a:r>
              <a:rPr lang="en-US" dirty="0">
                <a:latin typeface="Times New Roman" panose="02020603050405020304" pitchFamily="18" charset="0"/>
                <a:cs typeface="Times New Roman" panose="02020603050405020304" pitchFamily="18" charset="0"/>
              </a:rPr>
              <a:t>A registration form that captures essential information like First name, Last name, Email, Password, Phone number, City, State, </a:t>
            </a:r>
            <a:r>
              <a:rPr lang="en-US" dirty="0" err="1">
                <a:latin typeface="Times New Roman" panose="02020603050405020304" pitchFamily="18" charset="0"/>
                <a:cs typeface="Times New Roman" panose="02020603050405020304" pitchFamily="18" charset="0"/>
              </a:rPr>
              <a:t>Pincode</a:t>
            </a:r>
            <a:r>
              <a:rPr lang="en-US" dirty="0">
                <a:latin typeface="Times New Roman" panose="02020603050405020304" pitchFamily="18" charset="0"/>
                <a:cs typeface="Times New Roman" panose="02020603050405020304" pitchFamily="18" charset="0"/>
              </a:rPr>
              <a:t>, and Full Address. This facilitates a secure sign-up process allowing users to create profiles to manage bookings and interactions.</a:t>
            </a: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Login: </a:t>
            </a:r>
            <a:r>
              <a:rPr lang="en-US" dirty="0">
                <a:latin typeface="Times New Roman" panose="02020603050405020304" pitchFamily="18" charset="0"/>
                <a:cs typeface="Times New Roman" panose="02020603050405020304" pitchFamily="18" charset="0"/>
              </a:rPr>
              <a:t>A login form that requires Email and Password for user authentication. This enables returning users to access their profiles where they can manage their bookings, review submissions, and update personal information.</a:t>
            </a: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Movers Details: </a:t>
            </a:r>
            <a:r>
              <a:rPr lang="en-US" dirty="0">
                <a:latin typeface="Times New Roman" panose="02020603050405020304" pitchFamily="18" charset="0"/>
                <a:cs typeface="Times New Roman" panose="02020603050405020304" pitchFamily="18" charset="0"/>
              </a:rPr>
              <a:t>Displays a list of movers along with details such as ID, Name, Charges, and Phone number. Users have options to order services, view the status of existing orders, write reviews, and log out.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249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1884</TotalTime>
  <Words>1216</Words>
  <Application>Microsoft Office PowerPoint</Application>
  <PresentationFormat>On-screen Show (16:9)</PresentationFormat>
  <Paragraphs>180</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Times New Roman</vt:lpstr>
      <vt:lpstr>Wingdings</vt:lpstr>
      <vt:lpstr>Office Theme</vt:lpstr>
      <vt:lpstr>A Internship Seminar on “Move Home”</vt:lpstr>
      <vt:lpstr>PowerPoint Presentation</vt:lpstr>
      <vt:lpstr>Internship Tasks</vt:lpstr>
      <vt:lpstr>About company</vt:lpstr>
      <vt:lpstr>Internship Tasks</vt:lpstr>
      <vt:lpstr>PowerPoint Presentation</vt:lpstr>
      <vt:lpstr>PowerPoint Presentation</vt:lpstr>
      <vt:lpstr>PowerPoint Presentation</vt:lpstr>
      <vt:lpstr>PowerPoint Presentation</vt:lpstr>
      <vt:lpstr>PowerPoint Presentation</vt:lpstr>
      <vt:lpstr>Skills Utilized</vt:lpstr>
      <vt:lpstr>Skills Utilized</vt:lpstr>
      <vt:lpstr>What I learnt ?</vt:lpstr>
      <vt:lpstr>Weekly Training/ Task Completion</vt:lpstr>
      <vt:lpstr>Internship Outcomes</vt:lpstr>
      <vt:lpstr>Screenshots</vt:lpstr>
      <vt:lpstr>Services                                                                  Customer Ratings</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nagamahesh bs</dc:creator>
  <cp:lastModifiedBy>Priya J</cp:lastModifiedBy>
  <cp:revision>138</cp:revision>
  <dcterms:created xsi:type="dcterms:W3CDTF">2018-12-02T05:48:48Z</dcterms:created>
  <dcterms:modified xsi:type="dcterms:W3CDTF">2024-05-27T16:19:49Z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2018-12-02T00:00:00Z</vt:filetime>
  </property>
</Properties>
</file>